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0" r:id="rId1"/>
  </p:sldMasterIdLst>
  <p:notesMasterIdLst>
    <p:notesMasterId r:id="rId15"/>
  </p:notesMasterIdLst>
  <p:sldIdLst>
    <p:sldId id="257" r:id="rId2"/>
    <p:sldId id="259" r:id="rId3"/>
    <p:sldId id="276" r:id="rId4"/>
    <p:sldId id="277" r:id="rId5"/>
    <p:sldId id="286" r:id="rId6"/>
    <p:sldId id="288" r:id="rId7"/>
    <p:sldId id="289" r:id="rId8"/>
    <p:sldId id="291" r:id="rId9"/>
    <p:sldId id="292" r:id="rId10"/>
    <p:sldId id="293" r:id="rId11"/>
    <p:sldId id="294" r:id="rId12"/>
    <p:sldId id="290" r:id="rId13"/>
    <p:sldId id="273"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C3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7853C-536D-4A76-A0AE-DD22124D55A5}" styleName="Стиль из темы 1 - акцент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Стиль из темы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84E427A-3D55-4303-BF80-6455036E1DE7}" styleName="Стиль из темы 1 - акцент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505E3EF-67EA-436B-97B2-0124C06EBD24}" styleName="Средний стиль 4 - акцент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D083AE6-46FA-4A59-8FB0-9F97EB10719F}" styleName="Светлый стиль 3 - акцент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Светлый стиль 3 - акцент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8B1032C-EA38-4F05-BA0D-38AFFFC7BED3}" styleName="Светлый стиль 3 - акцент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DA37D80-6434-44D0-A028-1B22A696006F}" styleName="Светлый стиль 3 - акцент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Средний стиль 1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7292A2E-F333-43FB-9621-5CBBE7FDCDCB}" styleName="Светлый стиль 2 - акцент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24" autoAdjust="0"/>
  </p:normalViewPr>
  <p:slideViewPr>
    <p:cSldViewPr>
      <p:cViewPr>
        <p:scale>
          <a:sx n="66" d="100"/>
          <a:sy n="66" d="100"/>
        </p:scale>
        <p:origin x="-1506" y="-180"/>
      </p:cViewPr>
      <p:guideLst>
        <p:guide orient="horz" pos="2160"/>
        <p:guide pos="2880"/>
      </p:guideLst>
    </p:cSldViewPr>
  </p:slideViewPr>
  <p:outlineViewPr>
    <p:cViewPr>
      <p:scale>
        <a:sx n="33" d="100"/>
        <a:sy n="33" d="100"/>
      </p:scale>
      <p:origin x="18"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diagrams/_rels/drawing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DE2A4B-86AD-4036-945D-9C5C4F941B67}" type="doc">
      <dgm:prSet loTypeId="urn:microsoft.com/office/officeart/2005/8/layout/vList6" loCatId="list" qsTypeId="urn:microsoft.com/office/officeart/2005/8/quickstyle/3d2" qsCatId="3D" csTypeId="urn:microsoft.com/office/officeart/2005/8/colors/accent4_2" csCatId="accent4" phldr="1"/>
      <dgm:spPr/>
      <dgm:t>
        <a:bodyPr/>
        <a:lstStyle/>
        <a:p>
          <a:endParaRPr lang="ru-RU"/>
        </a:p>
      </dgm:t>
    </dgm:pt>
    <dgm:pt modelId="{87119FE3-2A01-49AE-B89F-0B108F01311F}">
      <dgm:prSet phldrT="[Текст]" custT="1"/>
      <dgm:spPr/>
      <dgm:t>
        <a:bodyPr/>
        <a:lstStyle/>
        <a:p>
          <a:pPr algn="l"/>
          <a:r>
            <a:rPr lang="ru-RU" sz="1400" dirty="0" err="1" smtClean="0">
              <a:latin typeface="Times New Roman" pitchFamily="18" charset="0"/>
              <a:cs typeface="Times New Roman" pitchFamily="18" charset="0"/>
            </a:rPr>
            <a:t>саудалық</a:t>
          </a:r>
          <a:endParaRPr lang="ru-RU" sz="1400" dirty="0">
            <a:latin typeface="Times New Roman" pitchFamily="18" charset="0"/>
            <a:cs typeface="Times New Roman" pitchFamily="18" charset="0"/>
          </a:endParaRPr>
        </a:p>
      </dgm:t>
    </dgm:pt>
    <dgm:pt modelId="{6FB92A01-A727-44BD-B2A9-8CEB245C4054}" type="parTrans" cxnId="{B651CAA9-18A1-4FDC-B45E-825B5D42B387}">
      <dgm:prSet/>
      <dgm:spPr/>
      <dgm:t>
        <a:bodyPr/>
        <a:lstStyle/>
        <a:p>
          <a:pPr algn="l"/>
          <a:endParaRPr lang="ru-RU" sz="1400">
            <a:solidFill>
              <a:srgbClr val="002060"/>
            </a:solidFill>
            <a:latin typeface="Times New Roman" pitchFamily="18" charset="0"/>
            <a:cs typeface="Times New Roman" pitchFamily="18" charset="0"/>
          </a:endParaRPr>
        </a:p>
      </dgm:t>
    </dgm:pt>
    <dgm:pt modelId="{F0848445-9D77-4A1E-9714-42D5D7D9364B}" type="sibTrans" cxnId="{B651CAA9-18A1-4FDC-B45E-825B5D42B387}">
      <dgm:prSet/>
      <dgm:spPr/>
      <dgm:t>
        <a:bodyPr/>
        <a:lstStyle/>
        <a:p>
          <a:pPr algn="l"/>
          <a:endParaRPr lang="ru-RU" sz="1400">
            <a:solidFill>
              <a:srgbClr val="002060"/>
            </a:solidFill>
            <a:latin typeface="Times New Roman" pitchFamily="18" charset="0"/>
            <a:cs typeface="Times New Roman" pitchFamily="18" charset="0"/>
          </a:endParaRPr>
        </a:p>
      </dgm:t>
    </dgm:pt>
    <dgm:pt modelId="{463094F2-82FE-47B5-9FE9-A21F6D213B72}">
      <dgm:prSet phldrT="[Текст]" custT="1"/>
      <dgm:spPr/>
      <dgm:t>
        <a:bodyPr/>
        <a:lstStyle/>
        <a:p>
          <a:pPr algn="l"/>
          <a:r>
            <a:rPr lang="ru-RU" sz="1400" smtClean="0">
              <a:latin typeface="Times New Roman" pitchFamily="18" charset="0"/>
              <a:cs typeface="Times New Roman" pitchFamily="18" charset="0"/>
            </a:rPr>
            <a:t>Дебиторлық берешектің мазмұнына байланысты</a:t>
          </a:r>
          <a:endParaRPr lang="ru-RU" sz="1400" dirty="0">
            <a:latin typeface="Times New Roman" pitchFamily="18" charset="0"/>
            <a:cs typeface="Times New Roman" pitchFamily="18" charset="0"/>
          </a:endParaRPr>
        </a:p>
      </dgm:t>
    </dgm:pt>
    <dgm:pt modelId="{F72DA404-A149-43B4-A5F0-632EE4EA1396}" type="parTrans" cxnId="{A3BA4A2A-88BD-4A4A-AA2B-DC900F499362}">
      <dgm:prSet/>
      <dgm:spPr/>
      <dgm:t>
        <a:bodyPr/>
        <a:lstStyle/>
        <a:p>
          <a:pPr algn="l"/>
          <a:endParaRPr lang="ru-RU" sz="1400">
            <a:solidFill>
              <a:srgbClr val="002060"/>
            </a:solidFill>
            <a:latin typeface="Times New Roman" pitchFamily="18" charset="0"/>
            <a:cs typeface="Times New Roman" pitchFamily="18" charset="0"/>
          </a:endParaRPr>
        </a:p>
      </dgm:t>
    </dgm:pt>
    <dgm:pt modelId="{276AC1E4-92F3-4900-97DD-DA310362F4CB}" type="sibTrans" cxnId="{A3BA4A2A-88BD-4A4A-AA2B-DC900F499362}">
      <dgm:prSet/>
      <dgm:spPr/>
      <dgm:t>
        <a:bodyPr/>
        <a:lstStyle/>
        <a:p>
          <a:pPr algn="l"/>
          <a:endParaRPr lang="ru-RU" sz="1400">
            <a:solidFill>
              <a:srgbClr val="002060"/>
            </a:solidFill>
            <a:latin typeface="Times New Roman" pitchFamily="18" charset="0"/>
            <a:cs typeface="Times New Roman" pitchFamily="18" charset="0"/>
          </a:endParaRPr>
        </a:p>
      </dgm:t>
    </dgm:pt>
    <dgm:pt modelId="{1611D598-35C2-4161-9C3B-60A5D4A6DDE5}">
      <dgm:prSet phldrT="[Текст]" custT="1"/>
      <dgm:spPr/>
      <dgm:t>
        <a:bodyPr/>
        <a:lstStyle/>
        <a:p>
          <a:pPr algn="l"/>
          <a:r>
            <a:rPr lang="ru-RU" sz="1400" smtClean="0">
              <a:latin typeface="Times New Roman" pitchFamily="18" charset="0"/>
              <a:cs typeface="Times New Roman" pitchFamily="18" charset="0"/>
            </a:rPr>
            <a:t>Дебиторлық берешектің уақытылы түсуіне байланысты</a:t>
          </a:r>
          <a:endParaRPr lang="ru-RU" sz="1400" dirty="0">
            <a:latin typeface="Times New Roman" pitchFamily="18" charset="0"/>
            <a:cs typeface="Times New Roman" pitchFamily="18" charset="0"/>
          </a:endParaRPr>
        </a:p>
      </dgm:t>
    </dgm:pt>
    <dgm:pt modelId="{F73510D4-7525-4B86-A96A-51B98C453837}" type="sibTrans" cxnId="{E3D6543C-924A-4AA2-9C5B-642A4DC38F34}">
      <dgm:prSet/>
      <dgm:spPr/>
      <dgm:t>
        <a:bodyPr/>
        <a:lstStyle/>
        <a:p>
          <a:pPr algn="l"/>
          <a:endParaRPr lang="ru-RU" sz="1400">
            <a:solidFill>
              <a:srgbClr val="002060"/>
            </a:solidFill>
            <a:latin typeface="Times New Roman" pitchFamily="18" charset="0"/>
            <a:cs typeface="Times New Roman" pitchFamily="18" charset="0"/>
          </a:endParaRPr>
        </a:p>
      </dgm:t>
    </dgm:pt>
    <dgm:pt modelId="{4E85BBBF-D2CB-4C6D-B6CC-EF7259D90D4E}" type="parTrans" cxnId="{E3D6543C-924A-4AA2-9C5B-642A4DC38F34}">
      <dgm:prSet/>
      <dgm:spPr/>
      <dgm:t>
        <a:bodyPr/>
        <a:lstStyle/>
        <a:p>
          <a:pPr algn="l"/>
          <a:endParaRPr lang="ru-RU" sz="1400">
            <a:solidFill>
              <a:srgbClr val="002060"/>
            </a:solidFill>
            <a:latin typeface="Times New Roman" pitchFamily="18" charset="0"/>
            <a:cs typeface="Times New Roman" pitchFamily="18" charset="0"/>
          </a:endParaRPr>
        </a:p>
      </dgm:t>
    </dgm:pt>
    <dgm:pt modelId="{AE1EF4A9-8507-4B97-9D44-4F74C6082F96}">
      <dgm:prSet phldrT="[Текст]" custT="1"/>
      <dgm:spPr/>
      <dgm:t>
        <a:bodyPr/>
        <a:lstStyle/>
        <a:p>
          <a:pPr algn="l"/>
          <a:r>
            <a:rPr lang="ru-RU" sz="1400" smtClean="0">
              <a:latin typeface="Times New Roman" pitchFamily="18" charset="0"/>
              <a:cs typeface="Times New Roman" pitchFamily="18" charset="0"/>
            </a:rPr>
            <a:t>Дебиторлық берешектің қалыптасу мерзіміне байланысты</a:t>
          </a:r>
          <a:endParaRPr lang="ru-RU" sz="1400" dirty="0">
            <a:latin typeface="Times New Roman" pitchFamily="18" charset="0"/>
            <a:cs typeface="Times New Roman" pitchFamily="18" charset="0"/>
          </a:endParaRPr>
        </a:p>
      </dgm:t>
    </dgm:pt>
    <dgm:pt modelId="{7FB4C1A1-565A-4AF8-9063-157F79E99207}" type="parTrans" cxnId="{A04FE8D5-2ED6-430D-BD81-5C8736C1A947}">
      <dgm:prSet/>
      <dgm:spPr/>
      <dgm:t>
        <a:bodyPr/>
        <a:lstStyle/>
        <a:p>
          <a:pPr algn="l"/>
          <a:endParaRPr lang="ru-RU" sz="1400">
            <a:solidFill>
              <a:srgbClr val="002060"/>
            </a:solidFill>
            <a:latin typeface="Times New Roman" pitchFamily="18" charset="0"/>
            <a:cs typeface="Times New Roman" pitchFamily="18" charset="0"/>
          </a:endParaRPr>
        </a:p>
      </dgm:t>
    </dgm:pt>
    <dgm:pt modelId="{C993535F-9AE8-4336-8542-01725FF4867E}" type="sibTrans" cxnId="{A04FE8D5-2ED6-430D-BD81-5C8736C1A947}">
      <dgm:prSet/>
      <dgm:spPr/>
      <dgm:t>
        <a:bodyPr/>
        <a:lstStyle/>
        <a:p>
          <a:pPr algn="l"/>
          <a:endParaRPr lang="ru-RU" sz="1400">
            <a:solidFill>
              <a:srgbClr val="002060"/>
            </a:solidFill>
            <a:latin typeface="Times New Roman" pitchFamily="18" charset="0"/>
            <a:cs typeface="Times New Roman" pitchFamily="18" charset="0"/>
          </a:endParaRPr>
        </a:p>
      </dgm:t>
    </dgm:pt>
    <dgm:pt modelId="{202FDD46-F547-47CC-8E1D-7E17F8182385}">
      <dgm:prSet phldrT="[Текст]" custT="1"/>
      <dgm:spPr/>
      <dgm:t>
        <a:bodyPr/>
        <a:lstStyle/>
        <a:p>
          <a:pPr algn="l"/>
          <a:r>
            <a:rPr lang="ru-RU" sz="1400" smtClean="0">
              <a:latin typeface="Times New Roman" pitchFamily="18" charset="0"/>
              <a:cs typeface="Times New Roman" pitchFamily="18" charset="0"/>
            </a:rPr>
            <a:t>саудалық емес</a:t>
          </a:r>
          <a:endParaRPr lang="ru-RU" sz="1400" dirty="0">
            <a:latin typeface="Times New Roman" pitchFamily="18" charset="0"/>
            <a:cs typeface="Times New Roman" pitchFamily="18" charset="0"/>
          </a:endParaRPr>
        </a:p>
      </dgm:t>
    </dgm:pt>
    <dgm:pt modelId="{CCA03FB3-7D04-4E97-BDDC-762A714F5E3C}" type="parTrans" cxnId="{C398C0CF-814F-4913-91B5-9E4AE8BC7E0D}">
      <dgm:prSet/>
      <dgm:spPr/>
      <dgm:t>
        <a:bodyPr/>
        <a:lstStyle/>
        <a:p>
          <a:pPr algn="l"/>
          <a:endParaRPr lang="ru-RU" sz="1400">
            <a:solidFill>
              <a:srgbClr val="002060"/>
            </a:solidFill>
            <a:latin typeface="Times New Roman" pitchFamily="18" charset="0"/>
            <a:cs typeface="Times New Roman" pitchFamily="18" charset="0"/>
          </a:endParaRPr>
        </a:p>
      </dgm:t>
    </dgm:pt>
    <dgm:pt modelId="{82AB7C6D-03A0-4C69-BEF1-AB6C0104FDE0}" type="sibTrans" cxnId="{C398C0CF-814F-4913-91B5-9E4AE8BC7E0D}">
      <dgm:prSet/>
      <dgm:spPr/>
      <dgm:t>
        <a:bodyPr/>
        <a:lstStyle/>
        <a:p>
          <a:pPr algn="l"/>
          <a:endParaRPr lang="ru-RU" sz="1400">
            <a:solidFill>
              <a:srgbClr val="002060"/>
            </a:solidFill>
            <a:latin typeface="Times New Roman" pitchFamily="18" charset="0"/>
            <a:cs typeface="Times New Roman" pitchFamily="18" charset="0"/>
          </a:endParaRPr>
        </a:p>
      </dgm:t>
    </dgm:pt>
    <dgm:pt modelId="{1286722A-7DBC-489B-8E8F-3B9DBBED5416}">
      <dgm:prSet phldrT="[Текст]" custT="1"/>
      <dgm:spPr/>
      <dgm:t>
        <a:bodyPr/>
        <a:lstStyle/>
        <a:p>
          <a:pPr algn="l"/>
          <a:endParaRPr lang="ru-RU" sz="1400" dirty="0">
            <a:solidFill>
              <a:srgbClr val="002060"/>
            </a:solidFill>
            <a:latin typeface="Times New Roman" pitchFamily="18" charset="0"/>
            <a:cs typeface="Times New Roman" pitchFamily="18" charset="0"/>
          </a:endParaRPr>
        </a:p>
      </dgm:t>
    </dgm:pt>
    <dgm:pt modelId="{F9C1BE37-CB7A-4C5B-A7DF-775F606B1DF6}" type="parTrans" cxnId="{62CB3C11-B607-4012-B883-0FA0E06CFFB1}">
      <dgm:prSet/>
      <dgm:spPr/>
      <dgm:t>
        <a:bodyPr/>
        <a:lstStyle/>
        <a:p>
          <a:pPr algn="l"/>
          <a:endParaRPr lang="ru-RU" sz="1400">
            <a:solidFill>
              <a:srgbClr val="002060"/>
            </a:solidFill>
            <a:latin typeface="Times New Roman" pitchFamily="18" charset="0"/>
            <a:cs typeface="Times New Roman" pitchFamily="18" charset="0"/>
          </a:endParaRPr>
        </a:p>
      </dgm:t>
    </dgm:pt>
    <dgm:pt modelId="{ED4D6622-A066-444D-9F79-0CD7DE3151D9}" type="sibTrans" cxnId="{62CB3C11-B607-4012-B883-0FA0E06CFFB1}">
      <dgm:prSet/>
      <dgm:spPr/>
      <dgm:t>
        <a:bodyPr/>
        <a:lstStyle/>
        <a:p>
          <a:pPr algn="l"/>
          <a:endParaRPr lang="ru-RU" sz="1400">
            <a:solidFill>
              <a:srgbClr val="002060"/>
            </a:solidFill>
            <a:latin typeface="Times New Roman" pitchFamily="18" charset="0"/>
            <a:cs typeface="Times New Roman" pitchFamily="18" charset="0"/>
          </a:endParaRPr>
        </a:p>
      </dgm:t>
    </dgm:pt>
    <dgm:pt modelId="{56E7A9BC-736D-40CE-86A7-63A9135F97C6}">
      <dgm:prSet custT="1"/>
      <dgm:spPr/>
      <dgm:t>
        <a:bodyPr/>
        <a:lstStyle/>
        <a:p>
          <a:pPr algn="l"/>
          <a:r>
            <a:rPr lang="ru-RU" sz="1400" dirty="0" err="1" smtClean="0">
              <a:latin typeface="Times New Roman" pitchFamily="18" charset="0"/>
              <a:cs typeface="Times New Roman" pitchFamily="18" charset="0"/>
            </a:rPr>
            <a:t>қалыпты</a:t>
          </a:r>
          <a:endParaRPr lang="ru-RU" sz="1400" dirty="0">
            <a:latin typeface="Times New Roman" pitchFamily="18" charset="0"/>
            <a:cs typeface="Times New Roman" pitchFamily="18" charset="0"/>
          </a:endParaRPr>
        </a:p>
      </dgm:t>
    </dgm:pt>
    <dgm:pt modelId="{6BC2135F-0CE0-474F-A09E-4D73AB5CFBF7}" type="parTrans" cxnId="{AE534EA2-6777-4F64-982A-8E29739786E0}">
      <dgm:prSet/>
      <dgm:spPr/>
      <dgm:t>
        <a:bodyPr/>
        <a:lstStyle/>
        <a:p>
          <a:pPr algn="l"/>
          <a:endParaRPr lang="ru-RU" sz="1400">
            <a:solidFill>
              <a:srgbClr val="002060"/>
            </a:solidFill>
            <a:latin typeface="Times New Roman" pitchFamily="18" charset="0"/>
            <a:cs typeface="Times New Roman" pitchFamily="18" charset="0"/>
          </a:endParaRPr>
        </a:p>
      </dgm:t>
    </dgm:pt>
    <dgm:pt modelId="{39312FB4-28D3-4304-ADBB-F5E65C5F432E}" type="sibTrans" cxnId="{AE534EA2-6777-4F64-982A-8E29739786E0}">
      <dgm:prSet/>
      <dgm:spPr/>
      <dgm:t>
        <a:bodyPr/>
        <a:lstStyle/>
        <a:p>
          <a:pPr algn="l"/>
          <a:endParaRPr lang="ru-RU" sz="1400">
            <a:solidFill>
              <a:srgbClr val="002060"/>
            </a:solidFill>
            <a:latin typeface="Times New Roman" pitchFamily="18" charset="0"/>
            <a:cs typeface="Times New Roman" pitchFamily="18" charset="0"/>
          </a:endParaRPr>
        </a:p>
      </dgm:t>
    </dgm:pt>
    <dgm:pt modelId="{2F5D938D-DA38-4EA8-90C6-983B14934E43}">
      <dgm:prSet custT="1"/>
      <dgm:spPr/>
      <dgm:t>
        <a:bodyPr/>
        <a:lstStyle/>
        <a:p>
          <a:pPr algn="l"/>
          <a:r>
            <a:rPr lang="ru-RU" sz="1400" smtClean="0">
              <a:latin typeface="Times New Roman" pitchFamily="18" charset="0"/>
              <a:cs typeface="Times New Roman" pitchFamily="18" charset="0"/>
            </a:rPr>
            <a:t>мерзімі  өткен</a:t>
          </a:r>
          <a:endParaRPr lang="ru-RU" sz="1400" dirty="0">
            <a:latin typeface="Times New Roman" pitchFamily="18" charset="0"/>
            <a:cs typeface="Times New Roman" pitchFamily="18" charset="0"/>
          </a:endParaRPr>
        </a:p>
      </dgm:t>
    </dgm:pt>
    <dgm:pt modelId="{B81C1ABC-C3E3-440D-A84D-BD8019D36E9B}" type="parTrans" cxnId="{93CAD220-BCE5-4124-8B64-C9D6F3A700BF}">
      <dgm:prSet/>
      <dgm:spPr/>
      <dgm:t>
        <a:bodyPr/>
        <a:lstStyle/>
        <a:p>
          <a:pPr algn="l"/>
          <a:endParaRPr lang="ru-RU" sz="1400">
            <a:solidFill>
              <a:srgbClr val="002060"/>
            </a:solidFill>
            <a:latin typeface="Times New Roman" pitchFamily="18" charset="0"/>
            <a:cs typeface="Times New Roman" pitchFamily="18" charset="0"/>
          </a:endParaRPr>
        </a:p>
      </dgm:t>
    </dgm:pt>
    <dgm:pt modelId="{C7E36F9D-EE6F-4D43-928E-EC7C8CE11810}" type="sibTrans" cxnId="{93CAD220-BCE5-4124-8B64-C9D6F3A700BF}">
      <dgm:prSet/>
      <dgm:spPr/>
      <dgm:t>
        <a:bodyPr/>
        <a:lstStyle/>
        <a:p>
          <a:pPr algn="l"/>
          <a:endParaRPr lang="ru-RU" sz="1400">
            <a:solidFill>
              <a:srgbClr val="002060"/>
            </a:solidFill>
            <a:latin typeface="Times New Roman" pitchFamily="18" charset="0"/>
            <a:cs typeface="Times New Roman" pitchFamily="18" charset="0"/>
          </a:endParaRPr>
        </a:p>
      </dgm:t>
    </dgm:pt>
    <dgm:pt modelId="{6B97B2D6-E1A2-4EB8-9AC0-B7AAA52009D2}">
      <dgm:prSet custT="1"/>
      <dgm:spPr/>
      <dgm:t>
        <a:bodyPr/>
        <a:lstStyle/>
        <a:p>
          <a:pPr algn="l"/>
          <a:r>
            <a:rPr lang="ru-RU" sz="1400" smtClean="0">
              <a:latin typeface="Times New Roman" pitchFamily="18" charset="0"/>
              <a:cs typeface="Times New Roman" pitchFamily="18" charset="0"/>
            </a:rPr>
            <a:t>қысқа мерзімді</a:t>
          </a:r>
          <a:endParaRPr lang="ru-RU" sz="1400">
            <a:latin typeface="Times New Roman" pitchFamily="18" charset="0"/>
            <a:cs typeface="Times New Roman" pitchFamily="18" charset="0"/>
          </a:endParaRPr>
        </a:p>
      </dgm:t>
    </dgm:pt>
    <dgm:pt modelId="{D3F06DC3-D4BC-4826-A100-46A9A4C0C6A5}" type="parTrans" cxnId="{E3452F73-B6C3-4788-B592-676851417313}">
      <dgm:prSet/>
      <dgm:spPr/>
      <dgm:t>
        <a:bodyPr/>
        <a:lstStyle/>
        <a:p>
          <a:pPr algn="l"/>
          <a:endParaRPr lang="ru-RU" sz="1400">
            <a:solidFill>
              <a:srgbClr val="002060"/>
            </a:solidFill>
            <a:latin typeface="Times New Roman" pitchFamily="18" charset="0"/>
            <a:cs typeface="Times New Roman" pitchFamily="18" charset="0"/>
          </a:endParaRPr>
        </a:p>
      </dgm:t>
    </dgm:pt>
    <dgm:pt modelId="{05F55382-3CAF-4F38-936D-127FC50C0B0C}" type="sibTrans" cxnId="{E3452F73-B6C3-4788-B592-676851417313}">
      <dgm:prSet/>
      <dgm:spPr/>
      <dgm:t>
        <a:bodyPr/>
        <a:lstStyle/>
        <a:p>
          <a:pPr algn="l"/>
          <a:endParaRPr lang="ru-RU" sz="1400">
            <a:solidFill>
              <a:srgbClr val="002060"/>
            </a:solidFill>
            <a:latin typeface="Times New Roman" pitchFamily="18" charset="0"/>
            <a:cs typeface="Times New Roman" pitchFamily="18" charset="0"/>
          </a:endParaRPr>
        </a:p>
      </dgm:t>
    </dgm:pt>
    <dgm:pt modelId="{5D698A6C-BD74-4D6B-A108-08FBA05C48B8}">
      <dgm:prSet custT="1"/>
      <dgm:spPr/>
      <dgm:t>
        <a:bodyPr/>
        <a:lstStyle/>
        <a:p>
          <a:pPr algn="l"/>
          <a:r>
            <a:rPr lang="ru-RU" sz="1400" smtClean="0">
              <a:latin typeface="Times New Roman" pitchFamily="18" charset="0"/>
              <a:cs typeface="Times New Roman" pitchFamily="18" charset="0"/>
            </a:rPr>
            <a:t>ұзақ мерзімді</a:t>
          </a:r>
          <a:endParaRPr lang="ru-RU" sz="1400">
            <a:latin typeface="Times New Roman" pitchFamily="18" charset="0"/>
            <a:cs typeface="Times New Roman" pitchFamily="18" charset="0"/>
          </a:endParaRPr>
        </a:p>
      </dgm:t>
    </dgm:pt>
    <dgm:pt modelId="{166FD67C-8745-4093-BF81-76CCB0271BB5}" type="parTrans" cxnId="{EB3A24B9-0CFD-45CF-982F-7CF241F54D7B}">
      <dgm:prSet/>
      <dgm:spPr/>
      <dgm:t>
        <a:bodyPr/>
        <a:lstStyle/>
        <a:p>
          <a:pPr algn="l"/>
          <a:endParaRPr lang="ru-RU" sz="1400">
            <a:solidFill>
              <a:srgbClr val="002060"/>
            </a:solidFill>
            <a:latin typeface="Times New Roman" pitchFamily="18" charset="0"/>
            <a:cs typeface="Times New Roman" pitchFamily="18" charset="0"/>
          </a:endParaRPr>
        </a:p>
      </dgm:t>
    </dgm:pt>
    <dgm:pt modelId="{340C91F3-1582-4527-BB42-B89473C2F3F3}" type="sibTrans" cxnId="{EB3A24B9-0CFD-45CF-982F-7CF241F54D7B}">
      <dgm:prSet/>
      <dgm:spPr/>
      <dgm:t>
        <a:bodyPr/>
        <a:lstStyle/>
        <a:p>
          <a:pPr algn="l"/>
          <a:endParaRPr lang="ru-RU" sz="1400">
            <a:solidFill>
              <a:srgbClr val="002060"/>
            </a:solidFill>
            <a:latin typeface="Times New Roman" pitchFamily="18" charset="0"/>
            <a:cs typeface="Times New Roman" pitchFamily="18" charset="0"/>
          </a:endParaRPr>
        </a:p>
      </dgm:t>
    </dgm:pt>
    <dgm:pt modelId="{36FDA15C-844F-4112-8A4F-26E1BF7A7ADA}">
      <dgm:prSet custT="1"/>
      <dgm:spPr/>
      <dgm:t>
        <a:bodyPr/>
        <a:lstStyle/>
        <a:p>
          <a:pPr algn="l"/>
          <a:r>
            <a:rPr lang="kk-KZ" sz="1400" dirty="0" smtClean="0">
              <a:latin typeface="Times New Roman" pitchFamily="18" charset="0"/>
              <a:cs typeface="Times New Roman" pitchFamily="18" charset="0"/>
            </a:rPr>
            <a:t>Дебиторлық берешектің мерзімі өткеніне байланысты  </a:t>
          </a:r>
          <a:endParaRPr lang="ru-RU" sz="1400" dirty="0">
            <a:latin typeface="Times New Roman" pitchFamily="18" charset="0"/>
            <a:cs typeface="Times New Roman" pitchFamily="18" charset="0"/>
          </a:endParaRPr>
        </a:p>
      </dgm:t>
    </dgm:pt>
    <dgm:pt modelId="{25B95EA2-78DF-4E5F-B224-892066ED5B36}" type="parTrans" cxnId="{8C28582C-B33E-4D8A-B5EF-EB13C0886902}">
      <dgm:prSet/>
      <dgm:spPr/>
      <dgm:t>
        <a:bodyPr/>
        <a:lstStyle/>
        <a:p>
          <a:pPr algn="l"/>
          <a:endParaRPr lang="ru-RU" sz="1400">
            <a:solidFill>
              <a:srgbClr val="002060"/>
            </a:solidFill>
            <a:latin typeface="Times New Roman" pitchFamily="18" charset="0"/>
            <a:cs typeface="Times New Roman" pitchFamily="18" charset="0"/>
          </a:endParaRPr>
        </a:p>
      </dgm:t>
    </dgm:pt>
    <dgm:pt modelId="{54F31ED5-9346-418B-B0FB-BC8902CC3A58}" type="sibTrans" cxnId="{8C28582C-B33E-4D8A-B5EF-EB13C0886902}">
      <dgm:prSet/>
      <dgm:spPr/>
      <dgm:t>
        <a:bodyPr/>
        <a:lstStyle/>
        <a:p>
          <a:pPr algn="l"/>
          <a:endParaRPr lang="ru-RU" sz="1400">
            <a:solidFill>
              <a:srgbClr val="002060"/>
            </a:solidFill>
            <a:latin typeface="Times New Roman" pitchFamily="18" charset="0"/>
            <a:cs typeface="Times New Roman" pitchFamily="18" charset="0"/>
          </a:endParaRPr>
        </a:p>
      </dgm:t>
    </dgm:pt>
    <dgm:pt modelId="{00E7F896-895C-4A31-8D8D-63241C676BB7}">
      <dgm:prSet custT="1"/>
      <dgm:spPr/>
      <dgm:t>
        <a:bodyPr/>
        <a:lstStyle/>
        <a:p>
          <a:pPr algn="l"/>
          <a:r>
            <a:rPr lang="ru-RU" sz="1400" smtClean="0">
              <a:latin typeface="Times New Roman" pitchFamily="18" charset="0"/>
              <a:cs typeface="Times New Roman" pitchFamily="18" charset="0"/>
            </a:rPr>
            <a:t>күмәнді</a:t>
          </a:r>
          <a:endParaRPr lang="ru-RU" sz="1400">
            <a:latin typeface="Times New Roman" pitchFamily="18" charset="0"/>
            <a:cs typeface="Times New Roman" pitchFamily="18" charset="0"/>
          </a:endParaRPr>
        </a:p>
      </dgm:t>
    </dgm:pt>
    <dgm:pt modelId="{8D961C05-FE78-4CB0-8C22-2BE6E41876C6}" type="parTrans" cxnId="{54F2849B-7CED-4ADB-B6B0-E61F99ECF346}">
      <dgm:prSet/>
      <dgm:spPr/>
      <dgm:t>
        <a:bodyPr/>
        <a:lstStyle/>
        <a:p>
          <a:pPr algn="l"/>
          <a:endParaRPr lang="ru-RU" sz="1400">
            <a:solidFill>
              <a:srgbClr val="002060"/>
            </a:solidFill>
            <a:latin typeface="Times New Roman" pitchFamily="18" charset="0"/>
            <a:cs typeface="Times New Roman" pitchFamily="18" charset="0"/>
          </a:endParaRPr>
        </a:p>
      </dgm:t>
    </dgm:pt>
    <dgm:pt modelId="{78F2FF97-0CFD-434E-BD25-12438BA1E77C}" type="sibTrans" cxnId="{54F2849B-7CED-4ADB-B6B0-E61F99ECF346}">
      <dgm:prSet/>
      <dgm:spPr/>
      <dgm:t>
        <a:bodyPr/>
        <a:lstStyle/>
        <a:p>
          <a:pPr algn="l"/>
          <a:endParaRPr lang="ru-RU" sz="1400">
            <a:solidFill>
              <a:srgbClr val="002060"/>
            </a:solidFill>
            <a:latin typeface="Times New Roman" pitchFamily="18" charset="0"/>
            <a:cs typeface="Times New Roman" pitchFamily="18" charset="0"/>
          </a:endParaRPr>
        </a:p>
      </dgm:t>
    </dgm:pt>
    <dgm:pt modelId="{D76BDA21-4362-4FBB-BC53-F204AB984FA3}">
      <dgm:prSet custT="1"/>
      <dgm:spPr/>
      <dgm:t>
        <a:bodyPr/>
        <a:lstStyle/>
        <a:p>
          <a:pPr algn="l"/>
          <a:r>
            <a:rPr lang="ru-RU" sz="1400" smtClean="0">
              <a:latin typeface="Times New Roman" pitchFamily="18" charset="0"/>
              <a:cs typeface="Times New Roman" pitchFamily="18" charset="0"/>
            </a:rPr>
            <a:t>үмітсіз</a:t>
          </a:r>
          <a:endParaRPr lang="ru-RU" sz="1400">
            <a:latin typeface="Times New Roman" pitchFamily="18" charset="0"/>
            <a:cs typeface="Times New Roman" pitchFamily="18" charset="0"/>
          </a:endParaRPr>
        </a:p>
      </dgm:t>
    </dgm:pt>
    <dgm:pt modelId="{F0E9187A-E17F-43C7-937D-81BC2E5C8D08}" type="parTrans" cxnId="{3C4F67D6-FB56-45A8-89DA-C88C7932D0D0}">
      <dgm:prSet/>
      <dgm:spPr/>
      <dgm:t>
        <a:bodyPr/>
        <a:lstStyle/>
        <a:p>
          <a:pPr algn="l"/>
          <a:endParaRPr lang="ru-RU" sz="1400">
            <a:solidFill>
              <a:srgbClr val="002060"/>
            </a:solidFill>
            <a:latin typeface="Times New Roman" pitchFamily="18" charset="0"/>
            <a:cs typeface="Times New Roman" pitchFamily="18" charset="0"/>
          </a:endParaRPr>
        </a:p>
      </dgm:t>
    </dgm:pt>
    <dgm:pt modelId="{066F6D59-CA7C-46AF-A7F4-B15D4F07CB21}" type="sibTrans" cxnId="{3C4F67D6-FB56-45A8-89DA-C88C7932D0D0}">
      <dgm:prSet/>
      <dgm:spPr/>
      <dgm:t>
        <a:bodyPr/>
        <a:lstStyle/>
        <a:p>
          <a:pPr algn="l"/>
          <a:endParaRPr lang="ru-RU" sz="1400">
            <a:solidFill>
              <a:srgbClr val="002060"/>
            </a:solidFill>
            <a:latin typeface="Times New Roman" pitchFamily="18" charset="0"/>
            <a:cs typeface="Times New Roman" pitchFamily="18" charset="0"/>
          </a:endParaRPr>
        </a:p>
      </dgm:t>
    </dgm:pt>
    <dgm:pt modelId="{4646F85D-0666-447C-ABE6-A7E86362BEDF}" type="pres">
      <dgm:prSet presAssocID="{6CDE2A4B-86AD-4036-945D-9C5C4F941B67}" presName="Name0" presStyleCnt="0">
        <dgm:presLayoutVars>
          <dgm:dir/>
          <dgm:animLvl val="lvl"/>
          <dgm:resizeHandles/>
        </dgm:presLayoutVars>
      </dgm:prSet>
      <dgm:spPr/>
      <dgm:t>
        <a:bodyPr/>
        <a:lstStyle/>
        <a:p>
          <a:endParaRPr lang="ru-RU"/>
        </a:p>
      </dgm:t>
    </dgm:pt>
    <dgm:pt modelId="{02C7ED03-BA43-4DEE-AA2F-1D49210EE3C3}" type="pres">
      <dgm:prSet presAssocID="{463094F2-82FE-47B5-9FE9-A21F6D213B72}" presName="linNode" presStyleCnt="0"/>
      <dgm:spPr/>
      <dgm:t>
        <a:bodyPr/>
        <a:lstStyle/>
        <a:p>
          <a:endParaRPr lang="ru-RU"/>
        </a:p>
      </dgm:t>
    </dgm:pt>
    <dgm:pt modelId="{C9767D41-05A7-44B8-8C6D-3115D4F57CE6}" type="pres">
      <dgm:prSet presAssocID="{463094F2-82FE-47B5-9FE9-A21F6D213B72}" presName="parentShp" presStyleLbl="node1" presStyleIdx="0" presStyleCnt="4" custScaleX="145283">
        <dgm:presLayoutVars>
          <dgm:bulletEnabled val="1"/>
        </dgm:presLayoutVars>
      </dgm:prSet>
      <dgm:spPr/>
      <dgm:t>
        <a:bodyPr/>
        <a:lstStyle/>
        <a:p>
          <a:endParaRPr lang="ru-RU"/>
        </a:p>
      </dgm:t>
    </dgm:pt>
    <dgm:pt modelId="{48265CDF-255D-47C9-AB74-D84B36C74F0E}" type="pres">
      <dgm:prSet presAssocID="{463094F2-82FE-47B5-9FE9-A21F6D213B72}" presName="childShp" presStyleLbl="bgAccFollowNode1" presStyleIdx="0" presStyleCnt="4">
        <dgm:presLayoutVars>
          <dgm:bulletEnabled val="1"/>
        </dgm:presLayoutVars>
      </dgm:prSet>
      <dgm:spPr/>
      <dgm:t>
        <a:bodyPr/>
        <a:lstStyle/>
        <a:p>
          <a:endParaRPr lang="ru-RU"/>
        </a:p>
      </dgm:t>
    </dgm:pt>
    <dgm:pt modelId="{E52B794C-ECB4-4C28-855F-733929F1C714}" type="pres">
      <dgm:prSet presAssocID="{276AC1E4-92F3-4900-97DD-DA310362F4CB}" presName="spacing" presStyleCnt="0"/>
      <dgm:spPr/>
      <dgm:t>
        <a:bodyPr/>
        <a:lstStyle/>
        <a:p>
          <a:endParaRPr lang="ru-RU"/>
        </a:p>
      </dgm:t>
    </dgm:pt>
    <dgm:pt modelId="{AEF66051-BB7A-4A06-8A7E-07CE148674BA}" type="pres">
      <dgm:prSet presAssocID="{1611D598-35C2-4161-9C3B-60A5D4A6DDE5}" presName="linNode" presStyleCnt="0"/>
      <dgm:spPr/>
      <dgm:t>
        <a:bodyPr/>
        <a:lstStyle/>
        <a:p>
          <a:endParaRPr lang="ru-RU"/>
        </a:p>
      </dgm:t>
    </dgm:pt>
    <dgm:pt modelId="{3BCE4DA8-B761-471C-B7AC-CAB546885ED7}" type="pres">
      <dgm:prSet presAssocID="{1611D598-35C2-4161-9C3B-60A5D4A6DDE5}" presName="parentShp" presStyleLbl="node1" presStyleIdx="1" presStyleCnt="4" custScaleX="135835">
        <dgm:presLayoutVars>
          <dgm:bulletEnabled val="1"/>
        </dgm:presLayoutVars>
      </dgm:prSet>
      <dgm:spPr/>
      <dgm:t>
        <a:bodyPr/>
        <a:lstStyle/>
        <a:p>
          <a:endParaRPr lang="ru-RU"/>
        </a:p>
      </dgm:t>
    </dgm:pt>
    <dgm:pt modelId="{42E9A27A-834F-4FDC-9D47-661E785C795C}" type="pres">
      <dgm:prSet presAssocID="{1611D598-35C2-4161-9C3B-60A5D4A6DDE5}" presName="childShp" presStyleLbl="bgAccFollowNode1" presStyleIdx="1" presStyleCnt="4" custScaleY="102761">
        <dgm:presLayoutVars>
          <dgm:bulletEnabled val="1"/>
        </dgm:presLayoutVars>
      </dgm:prSet>
      <dgm:spPr/>
      <dgm:t>
        <a:bodyPr/>
        <a:lstStyle/>
        <a:p>
          <a:endParaRPr lang="ru-RU"/>
        </a:p>
      </dgm:t>
    </dgm:pt>
    <dgm:pt modelId="{955E3044-6E45-4BA5-AB05-A5E91F0EE0DD}" type="pres">
      <dgm:prSet presAssocID="{F73510D4-7525-4B86-A96A-51B98C453837}" presName="spacing" presStyleCnt="0"/>
      <dgm:spPr/>
      <dgm:t>
        <a:bodyPr/>
        <a:lstStyle/>
        <a:p>
          <a:endParaRPr lang="ru-RU"/>
        </a:p>
      </dgm:t>
    </dgm:pt>
    <dgm:pt modelId="{2A7BCB12-673F-4884-8576-1EBD511FE5DF}" type="pres">
      <dgm:prSet presAssocID="{AE1EF4A9-8507-4B97-9D44-4F74C6082F96}" presName="linNode" presStyleCnt="0"/>
      <dgm:spPr/>
      <dgm:t>
        <a:bodyPr/>
        <a:lstStyle/>
        <a:p>
          <a:endParaRPr lang="ru-RU"/>
        </a:p>
      </dgm:t>
    </dgm:pt>
    <dgm:pt modelId="{0200CAA9-61A2-411D-A5B0-D22A8512EDDF}" type="pres">
      <dgm:prSet presAssocID="{AE1EF4A9-8507-4B97-9D44-4F74C6082F96}" presName="parentShp" presStyleLbl="node1" presStyleIdx="2" presStyleCnt="4" custScaleX="135849" custLinFactNeighborY="-10">
        <dgm:presLayoutVars>
          <dgm:bulletEnabled val="1"/>
        </dgm:presLayoutVars>
      </dgm:prSet>
      <dgm:spPr/>
      <dgm:t>
        <a:bodyPr/>
        <a:lstStyle/>
        <a:p>
          <a:endParaRPr lang="ru-RU"/>
        </a:p>
      </dgm:t>
    </dgm:pt>
    <dgm:pt modelId="{69CF10F5-F2F7-4C11-809F-096C836A89FB}" type="pres">
      <dgm:prSet presAssocID="{AE1EF4A9-8507-4B97-9D44-4F74C6082F96}" presName="childShp" presStyleLbl="bgAccFollowNode1" presStyleIdx="2" presStyleCnt="4" custLinFactNeighborX="147" custLinFactNeighborY="7129">
        <dgm:presLayoutVars>
          <dgm:bulletEnabled val="1"/>
        </dgm:presLayoutVars>
      </dgm:prSet>
      <dgm:spPr/>
      <dgm:t>
        <a:bodyPr/>
        <a:lstStyle/>
        <a:p>
          <a:endParaRPr lang="ru-RU"/>
        </a:p>
      </dgm:t>
    </dgm:pt>
    <dgm:pt modelId="{10F40F37-DE9B-4745-9A72-0580E5FDB795}" type="pres">
      <dgm:prSet presAssocID="{C993535F-9AE8-4336-8542-01725FF4867E}" presName="spacing" presStyleCnt="0"/>
      <dgm:spPr/>
      <dgm:t>
        <a:bodyPr/>
        <a:lstStyle/>
        <a:p>
          <a:endParaRPr lang="ru-RU"/>
        </a:p>
      </dgm:t>
    </dgm:pt>
    <dgm:pt modelId="{03131C52-584E-4C6D-8A27-499036BB6BAB}" type="pres">
      <dgm:prSet presAssocID="{36FDA15C-844F-4112-8A4F-26E1BF7A7ADA}" presName="linNode" presStyleCnt="0"/>
      <dgm:spPr/>
      <dgm:t>
        <a:bodyPr/>
        <a:lstStyle/>
        <a:p>
          <a:endParaRPr lang="ru-RU"/>
        </a:p>
      </dgm:t>
    </dgm:pt>
    <dgm:pt modelId="{AD55C80C-BBED-46C6-93F5-018D81548DF9}" type="pres">
      <dgm:prSet presAssocID="{36FDA15C-844F-4112-8A4F-26E1BF7A7ADA}" presName="parentShp" presStyleLbl="node1" presStyleIdx="3" presStyleCnt="4" custScaleX="126415">
        <dgm:presLayoutVars>
          <dgm:bulletEnabled val="1"/>
        </dgm:presLayoutVars>
      </dgm:prSet>
      <dgm:spPr/>
      <dgm:t>
        <a:bodyPr/>
        <a:lstStyle/>
        <a:p>
          <a:endParaRPr lang="ru-RU"/>
        </a:p>
      </dgm:t>
    </dgm:pt>
    <dgm:pt modelId="{542AA4D1-2D86-4378-ACF8-A3E3F76BB1AA}" type="pres">
      <dgm:prSet presAssocID="{36FDA15C-844F-4112-8A4F-26E1BF7A7ADA}" presName="childShp" presStyleLbl="bgAccFollowNode1" presStyleIdx="3" presStyleCnt="4">
        <dgm:presLayoutVars>
          <dgm:bulletEnabled val="1"/>
        </dgm:presLayoutVars>
      </dgm:prSet>
      <dgm:spPr/>
      <dgm:t>
        <a:bodyPr/>
        <a:lstStyle/>
        <a:p>
          <a:endParaRPr lang="ru-RU"/>
        </a:p>
      </dgm:t>
    </dgm:pt>
  </dgm:ptLst>
  <dgm:cxnLst>
    <dgm:cxn modelId="{A99AAF39-F856-4FA0-A962-350F0CFA02E7}" type="presOf" srcId="{6B97B2D6-E1A2-4EB8-9AC0-B7AAA52009D2}" destId="{69CF10F5-F2F7-4C11-809F-096C836A89FB}" srcOrd="0" destOrd="0" presId="urn:microsoft.com/office/officeart/2005/8/layout/vList6"/>
    <dgm:cxn modelId="{F1B6771A-F09E-4522-B2A0-379211072E72}" type="presOf" srcId="{1611D598-35C2-4161-9C3B-60A5D4A6DDE5}" destId="{3BCE4DA8-B761-471C-B7AC-CAB546885ED7}" srcOrd="0" destOrd="0" presId="urn:microsoft.com/office/officeart/2005/8/layout/vList6"/>
    <dgm:cxn modelId="{E4A53B2A-0758-485F-933D-EBEF30D89CCC}" type="presOf" srcId="{56E7A9BC-736D-40CE-86A7-63A9135F97C6}" destId="{42E9A27A-834F-4FDC-9D47-661E785C795C}" srcOrd="0" destOrd="0" presId="urn:microsoft.com/office/officeart/2005/8/layout/vList6"/>
    <dgm:cxn modelId="{E3D6543C-924A-4AA2-9C5B-642A4DC38F34}" srcId="{6CDE2A4B-86AD-4036-945D-9C5C4F941B67}" destId="{1611D598-35C2-4161-9C3B-60A5D4A6DDE5}" srcOrd="1" destOrd="0" parTransId="{4E85BBBF-D2CB-4C6D-B6CC-EF7259D90D4E}" sibTransId="{F73510D4-7525-4B86-A96A-51B98C453837}"/>
    <dgm:cxn modelId="{B651CAA9-18A1-4FDC-B45E-825B5D42B387}" srcId="{463094F2-82FE-47B5-9FE9-A21F6D213B72}" destId="{87119FE3-2A01-49AE-B89F-0B108F01311F}" srcOrd="0" destOrd="0" parTransId="{6FB92A01-A727-44BD-B2A9-8CEB245C4054}" sibTransId="{F0848445-9D77-4A1E-9714-42D5D7D9364B}"/>
    <dgm:cxn modelId="{EDA5FE4C-C049-4400-B4CE-6A2E42D66604}" type="presOf" srcId="{6CDE2A4B-86AD-4036-945D-9C5C4F941B67}" destId="{4646F85D-0666-447C-ABE6-A7E86362BEDF}" srcOrd="0" destOrd="0" presId="urn:microsoft.com/office/officeart/2005/8/layout/vList6"/>
    <dgm:cxn modelId="{62CB3C11-B607-4012-B883-0FA0E06CFFB1}" srcId="{463094F2-82FE-47B5-9FE9-A21F6D213B72}" destId="{1286722A-7DBC-489B-8E8F-3B9DBBED5416}" srcOrd="2" destOrd="0" parTransId="{F9C1BE37-CB7A-4C5B-A7DF-775F606B1DF6}" sibTransId="{ED4D6622-A066-444D-9F79-0CD7DE3151D9}"/>
    <dgm:cxn modelId="{9C21A09D-A1F3-4F47-8602-829DB5293A4E}" type="presOf" srcId="{463094F2-82FE-47B5-9FE9-A21F6D213B72}" destId="{C9767D41-05A7-44B8-8C6D-3115D4F57CE6}" srcOrd="0" destOrd="0" presId="urn:microsoft.com/office/officeart/2005/8/layout/vList6"/>
    <dgm:cxn modelId="{CE130BE6-0277-462A-8A6F-27F310A50C8E}" type="presOf" srcId="{D76BDA21-4362-4FBB-BC53-F204AB984FA3}" destId="{542AA4D1-2D86-4378-ACF8-A3E3F76BB1AA}" srcOrd="0" destOrd="1" presId="urn:microsoft.com/office/officeart/2005/8/layout/vList6"/>
    <dgm:cxn modelId="{7C8E303B-1597-4FFE-AFB4-DB8224DF917A}" type="presOf" srcId="{1286722A-7DBC-489B-8E8F-3B9DBBED5416}" destId="{48265CDF-255D-47C9-AB74-D84B36C74F0E}" srcOrd="0" destOrd="2" presId="urn:microsoft.com/office/officeart/2005/8/layout/vList6"/>
    <dgm:cxn modelId="{EB3A24B9-0CFD-45CF-982F-7CF241F54D7B}" srcId="{AE1EF4A9-8507-4B97-9D44-4F74C6082F96}" destId="{5D698A6C-BD74-4D6B-A108-08FBA05C48B8}" srcOrd="1" destOrd="0" parTransId="{166FD67C-8745-4093-BF81-76CCB0271BB5}" sibTransId="{340C91F3-1582-4527-BB42-B89473C2F3F3}"/>
    <dgm:cxn modelId="{54F2849B-7CED-4ADB-B6B0-E61F99ECF346}" srcId="{36FDA15C-844F-4112-8A4F-26E1BF7A7ADA}" destId="{00E7F896-895C-4A31-8D8D-63241C676BB7}" srcOrd="0" destOrd="0" parTransId="{8D961C05-FE78-4CB0-8C22-2BE6E41876C6}" sibTransId="{78F2FF97-0CFD-434E-BD25-12438BA1E77C}"/>
    <dgm:cxn modelId="{B9A532F7-856E-410F-B330-F77937D60CFE}" type="presOf" srcId="{87119FE3-2A01-49AE-B89F-0B108F01311F}" destId="{48265CDF-255D-47C9-AB74-D84B36C74F0E}" srcOrd="0" destOrd="0" presId="urn:microsoft.com/office/officeart/2005/8/layout/vList6"/>
    <dgm:cxn modelId="{3C4F67D6-FB56-45A8-89DA-C88C7932D0D0}" srcId="{36FDA15C-844F-4112-8A4F-26E1BF7A7ADA}" destId="{D76BDA21-4362-4FBB-BC53-F204AB984FA3}" srcOrd="1" destOrd="0" parTransId="{F0E9187A-E17F-43C7-937D-81BC2E5C8D08}" sibTransId="{066F6D59-CA7C-46AF-A7F4-B15D4F07CB21}"/>
    <dgm:cxn modelId="{93CAD220-BCE5-4124-8B64-C9D6F3A700BF}" srcId="{1611D598-35C2-4161-9C3B-60A5D4A6DDE5}" destId="{2F5D938D-DA38-4EA8-90C6-983B14934E43}" srcOrd="1" destOrd="0" parTransId="{B81C1ABC-C3E3-440D-A84D-BD8019D36E9B}" sibTransId="{C7E36F9D-EE6F-4D43-928E-EC7C8CE11810}"/>
    <dgm:cxn modelId="{5F67DC79-CDC3-4D48-A06D-8F48CFFE8DC4}" type="presOf" srcId="{202FDD46-F547-47CC-8E1D-7E17F8182385}" destId="{48265CDF-255D-47C9-AB74-D84B36C74F0E}" srcOrd="0" destOrd="1" presId="urn:microsoft.com/office/officeart/2005/8/layout/vList6"/>
    <dgm:cxn modelId="{AE534EA2-6777-4F64-982A-8E29739786E0}" srcId="{1611D598-35C2-4161-9C3B-60A5D4A6DDE5}" destId="{56E7A9BC-736D-40CE-86A7-63A9135F97C6}" srcOrd="0" destOrd="0" parTransId="{6BC2135F-0CE0-474F-A09E-4D73AB5CFBF7}" sibTransId="{39312FB4-28D3-4304-ADBB-F5E65C5F432E}"/>
    <dgm:cxn modelId="{7D2940FF-27AE-48EB-B390-2B4664C2E12D}" type="presOf" srcId="{36FDA15C-844F-4112-8A4F-26E1BF7A7ADA}" destId="{AD55C80C-BBED-46C6-93F5-018D81548DF9}" srcOrd="0" destOrd="0" presId="urn:microsoft.com/office/officeart/2005/8/layout/vList6"/>
    <dgm:cxn modelId="{A3BA4A2A-88BD-4A4A-AA2B-DC900F499362}" srcId="{6CDE2A4B-86AD-4036-945D-9C5C4F941B67}" destId="{463094F2-82FE-47B5-9FE9-A21F6D213B72}" srcOrd="0" destOrd="0" parTransId="{F72DA404-A149-43B4-A5F0-632EE4EA1396}" sibTransId="{276AC1E4-92F3-4900-97DD-DA310362F4CB}"/>
    <dgm:cxn modelId="{8C28582C-B33E-4D8A-B5EF-EB13C0886902}" srcId="{6CDE2A4B-86AD-4036-945D-9C5C4F941B67}" destId="{36FDA15C-844F-4112-8A4F-26E1BF7A7ADA}" srcOrd="3" destOrd="0" parTransId="{25B95EA2-78DF-4E5F-B224-892066ED5B36}" sibTransId="{54F31ED5-9346-418B-B0FB-BC8902CC3A58}"/>
    <dgm:cxn modelId="{C8CB4CED-0519-4E14-9BA5-E69C140F8B91}" type="presOf" srcId="{2F5D938D-DA38-4EA8-90C6-983B14934E43}" destId="{42E9A27A-834F-4FDC-9D47-661E785C795C}" srcOrd="0" destOrd="1" presId="urn:microsoft.com/office/officeart/2005/8/layout/vList6"/>
    <dgm:cxn modelId="{E3452F73-B6C3-4788-B592-676851417313}" srcId="{AE1EF4A9-8507-4B97-9D44-4F74C6082F96}" destId="{6B97B2D6-E1A2-4EB8-9AC0-B7AAA52009D2}" srcOrd="0" destOrd="0" parTransId="{D3F06DC3-D4BC-4826-A100-46A9A4C0C6A5}" sibTransId="{05F55382-3CAF-4F38-936D-127FC50C0B0C}"/>
    <dgm:cxn modelId="{E2750229-3C13-4403-99BE-5E3A6EAF87BE}" type="presOf" srcId="{AE1EF4A9-8507-4B97-9D44-4F74C6082F96}" destId="{0200CAA9-61A2-411D-A5B0-D22A8512EDDF}" srcOrd="0" destOrd="0" presId="urn:microsoft.com/office/officeart/2005/8/layout/vList6"/>
    <dgm:cxn modelId="{A04FE8D5-2ED6-430D-BD81-5C8736C1A947}" srcId="{6CDE2A4B-86AD-4036-945D-9C5C4F941B67}" destId="{AE1EF4A9-8507-4B97-9D44-4F74C6082F96}" srcOrd="2" destOrd="0" parTransId="{7FB4C1A1-565A-4AF8-9063-157F79E99207}" sibTransId="{C993535F-9AE8-4336-8542-01725FF4867E}"/>
    <dgm:cxn modelId="{C398C0CF-814F-4913-91B5-9E4AE8BC7E0D}" srcId="{463094F2-82FE-47B5-9FE9-A21F6D213B72}" destId="{202FDD46-F547-47CC-8E1D-7E17F8182385}" srcOrd="1" destOrd="0" parTransId="{CCA03FB3-7D04-4E97-BDDC-762A714F5E3C}" sibTransId="{82AB7C6D-03A0-4C69-BEF1-AB6C0104FDE0}"/>
    <dgm:cxn modelId="{1A5FF68D-6606-4275-BC71-9E506A266BBA}" type="presOf" srcId="{00E7F896-895C-4A31-8D8D-63241C676BB7}" destId="{542AA4D1-2D86-4378-ACF8-A3E3F76BB1AA}" srcOrd="0" destOrd="0" presId="urn:microsoft.com/office/officeart/2005/8/layout/vList6"/>
    <dgm:cxn modelId="{9FFC14D9-858F-486D-9CF2-E320583C058D}" type="presOf" srcId="{5D698A6C-BD74-4D6B-A108-08FBA05C48B8}" destId="{69CF10F5-F2F7-4C11-809F-096C836A89FB}" srcOrd="0" destOrd="1" presId="urn:microsoft.com/office/officeart/2005/8/layout/vList6"/>
    <dgm:cxn modelId="{092CA015-E429-4689-8B95-3D0D60962481}" type="presParOf" srcId="{4646F85D-0666-447C-ABE6-A7E86362BEDF}" destId="{02C7ED03-BA43-4DEE-AA2F-1D49210EE3C3}" srcOrd="0" destOrd="0" presId="urn:microsoft.com/office/officeart/2005/8/layout/vList6"/>
    <dgm:cxn modelId="{53CC6083-E7DF-422C-A5D7-089C8124060B}" type="presParOf" srcId="{02C7ED03-BA43-4DEE-AA2F-1D49210EE3C3}" destId="{C9767D41-05A7-44B8-8C6D-3115D4F57CE6}" srcOrd="0" destOrd="0" presId="urn:microsoft.com/office/officeart/2005/8/layout/vList6"/>
    <dgm:cxn modelId="{A3DBCE46-C35B-4CE0-907C-A725BDD50067}" type="presParOf" srcId="{02C7ED03-BA43-4DEE-AA2F-1D49210EE3C3}" destId="{48265CDF-255D-47C9-AB74-D84B36C74F0E}" srcOrd="1" destOrd="0" presId="urn:microsoft.com/office/officeart/2005/8/layout/vList6"/>
    <dgm:cxn modelId="{C55BD6D5-2746-4AD0-A55B-B9991DAAE54B}" type="presParOf" srcId="{4646F85D-0666-447C-ABE6-A7E86362BEDF}" destId="{E52B794C-ECB4-4C28-855F-733929F1C714}" srcOrd="1" destOrd="0" presId="urn:microsoft.com/office/officeart/2005/8/layout/vList6"/>
    <dgm:cxn modelId="{50DE637D-C53C-4C8B-B59E-6033BCA6F3F6}" type="presParOf" srcId="{4646F85D-0666-447C-ABE6-A7E86362BEDF}" destId="{AEF66051-BB7A-4A06-8A7E-07CE148674BA}" srcOrd="2" destOrd="0" presId="urn:microsoft.com/office/officeart/2005/8/layout/vList6"/>
    <dgm:cxn modelId="{6667EC1E-C715-45E4-B321-BFE89A550DAA}" type="presParOf" srcId="{AEF66051-BB7A-4A06-8A7E-07CE148674BA}" destId="{3BCE4DA8-B761-471C-B7AC-CAB546885ED7}" srcOrd="0" destOrd="0" presId="urn:microsoft.com/office/officeart/2005/8/layout/vList6"/>
    <dgm:cxn modelId="{6187CD8B-B9EC-497A-BE91-1E3C2FB1D20A}" type="presParOf" srcId="{AEF66051-BB7A-4A06-8A7E-07CE148674BA}" destId="{42E9A27A-834F-4FDC-9D47-661E785C795C}" srcOrd="1" destOrd="0" presId="urn:microsoft.com/office/officeart/2005/8/layout/vList6"/>
    <dgm:cxn modelId="{6F3DEA4D-9EA4-4686-BC0A-E466C1205C51}" type="presParOf" srcId="{4646F85D-0666-447C-ABE6-A7E86362BEDF}" destId="{955E3044-6E45-4BA5-AB05-A5E91F0EE0DD}" srcOrd="3" destOrd="0" presId="urn:microsoft.com/office/officeart/2005/8/layout/vList6"/>
    <dgm:cxn modelId="{75950E33-737C-4EB5-90AB-8075A41AAD04}" type="presParOf" srcId="{4646F85D-0666-447C-ABE6-A7E86362BEDF}" destId="{2A7BCB12-673F-4884-8576-1EBD511FE5DF}" srcOrd="4" destOrd="0" presId="urn:microsoft.com/office/officeart/2005/8/layout/vList6"/>
    <dgm:cxn modelId="{04A70286-F508-4DEE-B75B-6AFE0D26BAEA}" type="presParOf" srcId="{2A7BCB12-673F-4884-8576-1EBD511FE5DF}" destId="{0200CAA9-61A2-411D-A5B0-D22A8512EDDF}" srcOrd="0" destOrd="0" presId="urn:microsoft.com/office/officeart/2005/8/layout/vList6"/>
    <dgm:cxn modelId="{587BEE57-8F56-4E53-AC38-C2A769315A86}" type="presParOf" srcId="{2A7BCB12-673F-4884-8576-1EBD511FE5DF}" destId="{69CF10F5-F2F7-4C11-809F-096C836A89FB}" srcOrd="1" destOrd="0" presId="urn:microsoft.com/office/officeart/2005/8/layout/vList6"/>
    <dgm:cxn modelId="{8B4489E5-C5C1-41FE-8205-5E19D04E8B02}" type="presParOf" srcId="{4646F85D-0666-447C-ABE6-A7E86362BEDF}" destId="{10F40F37-DE9B-4745-9A72-0580E5FDB795}" srcOrd="5" destOrd="0" presId="urn:microsoft.com/office/officeart/2005/8/layout/vList6"/>
    <dgm:cxn modelId="{AAE2AC08-AA9E-438B-AAF5-A10864B629D2}" type="presParOf" srcId="{4646F85D-0666-447C-ABE6-A7E86362BEDF}" destId="{03131C52-584E-4C6D-8A27-499036BB6BAB}" srcOrd="6" destOrd="0" presId="urn:microsoft.com/office/officeart/2005/8/layout/vList6"/>
    <dgm:cxn modelId="{CA8F1E8C-D8F4-41A3-8ED3-CEBC2D56FE28}" type="presParOf" srcId="{03131C52-584E-4C6D-8A27-499036BB6BAB}" destId="{AD55C80C-BBED-46C6-93F5-018D81548DF9}" srcOrd="0" destOrd="0" presId="urn:microsoft.com/office/officeart/2005/8/layout/vList6"/>
    <dgm:cxn modelId="{8CB1C5EC-1E32-4711-AB2D-8941938688C2}" type="presParOf" srcId="{03131C52-584E-4C6D-8A27-499036BB6BAB}" destId="{542AA4D1-2D86-4378-ACF8-A3E3F76BB1AA}"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6838E51-4EA9-4181-8E74-9942A0D8BF11}" type="doc">
      <dgm:prSet loTypeId="urn:microsoft.com/office/officeart/2005/8/layout/vList3#1" loCatId="list" qsTypeId="urn:microsoft.com/office/officeart/2005/8/quickstyle/simple1" qsCatId="simple" csTypeId="urn:microsoft.com/office/officeart/2005/8/colors/colorful3" csCatId="colorful" phldr="1"/>
      <dgm:spPr/>
    </dgm:pt>
    <dgm:pt modelId="{1B7C9110-58D0-4604-9ECF-BF1D2119351B}">
      <dgm:prSet phldrT="[Текст]" custT="1"/>
      <dgm:spPr/>
      <dgm:t>
        <a:bodyPr/>
        <a:lstStyle/>
        <a:p>
          <a:pPr algn="ctr"/>
          <a:r>
            <a:rPr lang="kk-KZ" sz="1400" dirty="0" smtClean="0">
              <a:solidFill>
                <a:srgbClr val="002060"/>
              </a:solidFill>
              <a:latin typeface="Times New Roman" pitchFamily="18" charset="0"/>
              <a:cs typeface="Times New Roman" pitchFamily="18" charset="0"/>
            </a:rPr>
            <a:t>алынуға тиісті берешектер (сатып алушылармен тапсырыс берушілердің берешектері);</a:t>
          </a:r>
          <a:endParaRPr lang="ru-RU" sz="1400" dirty="0">
            <a:solidFill>
              <a:srgbClr val="002060"/>
            </a:solidFill>
            <a:latin typeface="Times New Roman" pitchFamily="18" charset="0"/>
            <a:cs typeface="Times New Roman" pitchFamily="18" charset="0"/>
          </a:endParaRPr>
        </a:p>
      </dgm:t>
    </dgm:pt>
    <dgm:pt modelId="{C5A73106-3042-4AC6-AB71-F604F6BF54BA}" type="parTrans" cxnId="{3B28549D-52FA-40F3-8858-B65CA00BDFE2}">
      <dgm:prSet/>
      <dgm:spPr/>
      <dgm:t>
        <a:bodyPr/>
        <a:lstStyle/>
        <a:p>
          <a:pPr algn="ctr"/>
          <a:endParaRPr lang="ru-RU" sz="1400">
            <a:solidFill>
              <a:srgbClr val="002060"/>
            </a:solidFill>
            <a:latin typeface="Times New Roman" pitchFamily="18" charset="0"/>
            <a:cs typeface="Times New Roman" pitchFamily="18" charset="0"/>
          </a:endParaRPr>
        </a:p>
      </dgm:t>
    </dgm:pt>
    <dgm:pt modelId="{B6B67F49-CE33-43FB-BB54-433E171FE321}" type="sibTrans" cxnId="{3B28549D-52FA-40F3-8858-B65CA00BDFE2}">
      <dgm:prSet/>
      <dgm:spPr/>
      <dgm:t>
        <a:bodyPr/>
        <a:lstStyle/>
        <a:p>
          <a:pPr algn="ctr"/>
          <a:endParaRPr lang="ru-RU" sz="1400">
            <a:solidFill>
              <a:srgbClr val="002060"/>
            </a:solidFill>
            <a:latin typeface="Times New Roman" pitchFamily="18" charset="0"/>
            <a:cs typeface="Times New Roman" pitchFamily="18" charset="0"/>
          </a:endParaRPr>
        </a:p>
      </dgm:t>
    </dgm:pt>
    <dgm:pt modelId="{ADB6C62D-3C8A-41BD-BED8-35C51B49D5A2}">
      <dgm:prSet phldrT="[Текст]" custT="1"/>
      <dgm:spPr/>
      <dgm:t>
        <a:bodyPr/>
        <a:lstStyle/>
        <a:p>
          <a:pPr algn="ctr"/>
          <a:r>
            <a:rPr lang="en-US" sz="1400" dirty="0" err="1" smtClean="0">
              <a:solidFill>
                <a:srgbClr val="002060"/>
              </a:solidFill>
              <a:latin typeface="Times New Roman" pitchFamily="18" charset="0"/>
              <a:cs typeface="Times New Roman" pitchFamily="18" charset="0"/>
            </a:rPr>
            <a:t>ағымдағы</a:t>
          </a:r>
          <a:r>
            <a:rPr lang="en-US" sz="1400" dirty="0" smtClean="0">
              <a:solidFill>
                <a:srgbClr val="002060"/>
              </a:solidFill>
              <a:latin typeface="Times New Roman" pitchFamily="18" charset="0"/>
              <a:cs typeface="Times New Roman" pitchFamily="18" charset="0"/>
            </a:rPr>
            <a:t> </a:t>
          </a:r>
          <a:r>
            <a:rPr lang="en-US" sz="1400" dirty="0" err="1" smtClean="0">
              <a:solidFill>
                <a:srgbClr val="002060"/>
              </a:solidFill>
              <a:latin typeface="Times New Roman" pitchFamily="18" charset="0"/>
              <a:cs typeface="Times New Roman" pitchFamily="18" charset="0"/>
            </a:rPr>
            <a:t>активтерді</a:t>
          </a:r>
          <a:r>
            <a:rPr lang="en-US" sz="1400" dirty="0" smtClean="0">
              <a:solidFill>
                <a:srgbClr val="002060"/>
              </a:solidFill>
              <a:latin typeface="Times New Roman" pitchFamily="18" charset="0"/>
              <a:cs typeface="Times New Roman" pitchFamily="18" charset="0"/>
            </a:rPr>
            <a:t> </a:t>
          </a:r>
          <a:r>
            <a:rPr lang="en-US" sz="1400" dirty="0" err="1" smtClean="0">
              <a:solidFill>
                <a:srgbClr val="002060"/>
              </a:solidFill>
              <a:latin typeface="Times New Roman" pitchFamily="18" charset="0"/>
              <a:cs typeface="Times New Roman" pitchFamily="18" charset="0"/>
            </a:rPr>
            <a:t>сатып</a:t>
          </a:r>
          <a:r>
            <a:rPr lang="en-US" sz="1400" dirty="0" smtClean="0">
              <a:solidFill>
                <a:srgbClr val="002060"/>
              </a:solidFill>
              <a:latin typeface="Times New Roman" pitchFamily="18" charset="0"/>
              <a:cs typeface="Times New Roman" pitchFamily="18" charset="0"/>
            </a:rPr>
            <a:t> </a:t>
          </a:r>
          <a:r>
            <a:rPr lang="en-US" sz="1400" dirty="0" err="1" smtClean="0">
              <a:solidFill>
                <a:srgbClr val="002060"/>
              </a:solidFill>
              <a:latin typeface="Times New Roman" pitchFamily="18" charset="0"/>
              <a:cs typeface="Times New Roman" pitchFamily="18" charset="0"/>
            </a:rPr>
            <a:t>алу</a:t>
          </a:r>
          <a:r>
            <a:rPr lang="en-US" sz="1400" dirty="0" smtClean="0">
              <a:solidFill>
                <a:srgbClr val="002060"/>
              </a:solidFill>
              <a:latin typeface="Times New Roman" pitchFamily="18" charset="0"/>
              <a:cs typeface="Times New Roman" pitchFamily="18" charset="0"/>
            </a:rPr>
            <a:t> </a:t>
          </a:r>
          <a:r>
            <a:rPr lang="en-US" sz="1400" dirty="0" err="1" smtClean="0">
              <a:solidFill>
                <a:srgbClr val="002060"/>
              </a:solidFill>
              <a:latin typeface="Times New Roman" pitchFamily="18" charset="0"/>
              <a:cs typeface="Times New Roman" pitchFamily="18" charset="0"/>
            </a:rPr>
            <a:t>үшін</a:t>
          </a:r>
          <a:r>
            <a:rPr lang="en-US" sz="1400" dirty="0" smtClean="0">
              <a:solidFill>
                <a:srgbClr val="002060"/>
              </a:solidFill>
              <a:latin typeface="Times New Roman" pitchFamily="18" charset="0"/>
              <a:cs typeface="Times New Roman" pitchFamily="18" charset="0"/>
            </a:rPr>
            <a:t> </a:t>
          </a:r>
          <a:r>
            <a:rPr lang="en-US" sz="1400" dirty="0" err="1" smtClean="0">
              <a:solidFill>
                <a:srgbClr val="002060"/>
              </a:solidFill>
              <a:latin typeface="Times New Roman" pitchFamily="18" charset="0"/>
              <a:cs typeface="Times New Roman" pitchFamily="18" charset="0"/>
            </a:rPr>
            <a:t>төленген</a:t>
          </a:r>
          <a:r>
            <a:rPr lang="en-US" sz="1400" dirty="0" smtClean="0">
              <a:solidFill>
                <a:srgbClr val="002060"/>
              </a:solidFill>
              <a:latin typeface="Times New Roman" pitchFamily="18" charset="0"/>
              <a:cs typeface="Times New Roman" pitchFamily="18" charset="0"/>
            </a:rPr>
            <a:t> </a:t>
          </a:r>
          <a:r>
            <a:rPr lang="en-US" sz="1400" dirty="0" err="1" smtClean="0">
              <a:solidFill>
                <a:srgbClr val="002060"/>
              </a:solidFill>
              <a:latin typeface="Times New Roman" pitchFamily="18" charset="0"/>
              <a:cs typeface="Times New Roman" pitchFamily="18" charset="0"/>
            </a:rPr>
            <a:t>аванстық</a:t>
          </a:r>
          <a:r>
            <a:rPr lang="en-US" sz="1400" dirty="0" smtClean="0">
              <a:solidFill>
                <a:srgbClr val="002060"/>
              </a:solidFill>
              <a:latin typeface="Times New Roman" pitchFamily="18" charset="0"/>
              <a:cs typeface="Times New Roman" pitchFamily="18" charset="0"/>
            </a:rPr>
            <a:t> </a:t>
          </a:r>
          <a:r>
            <a:rPr lang="en-US" sz="1400" dirty="0" err="1" smtClean="0">
              <a:solidFill>
                <a:srgbClr val="002060"/>
              </a:solidFill>
              <a:latin typeface="Times New Roman" pitchFamily="18" charset="0"/>
              <a:cs typeface="Times New Roman" pitchFamily="18" charset="0"/>
            </a:rPr>
            <a:t>төлемдері</a:t>
          </a:r>
          <a:r>
            <a:rPr lang="en-US" sz="1400" dirty="0" smtClean="0">
              <a:solidFill>
                <a:srgbClr val="002060"/>
              </a:solidFill>
              <a:latin typeface="Times New Roman" pitchFamily="18" charset="0"/>
              <a:cs typeface="Times New Roman" pitchFamily="18" charset="0"/>
            </a:rPr>
            <a:t>;</a:t>
          </a:r>
          <a:endParaRPr lang="ru-RU" sz="1400" dirty="0">
            <a:solidFill>
              <a:srgbClr val="002060"/>
            </a:solidFill>
            <a:latin typeface="Times New Roman" pitchFamily="18" charset="0"/>
            <a:cs typeface="Times New Roman" pitchFamily="18" charset="0"/>
          </a:endParaRPr>
        </a:p>
      </dgm:t>
    </dgm:pt>
    <dgm:pt modelId="{04E7BD8B-F396-4B70-A766-CD09042FAB98}" type="parTrans" cxnId="{5965E259-2F9C-4990-B6E1-3513BF4EAC30}">
      <dgm:prSet/>
      <dgm:spPr/>
      <dgm:t>
        <a:bodyPr/>
        <a:lstStyle/>
        <a:p>
          <a:pPr algn="ctr"/>
          <a:endParaRPr lang="ru-RU" sz="1400">
            <a:solidFill>
              <a:srgbClr val="002060"/>
            </a:solidFill>
            <a:latin typeface="Times New Roman" pitchFamily="18" charset="0"/>
            <a:cs typeface="Times New Roman" pitchFamily="18" charset="0"/>
          </a:endParaRPr>
        </a:p>
      </dgm:t>
    </dgm:pt>
    <dgm:pt modelId="{9112EDB8-095A-4C11-9485-A94EC050A608}" type="sibTrans" cxnId="{5965E259-2F9C-4990-B6E1-3513BF4EAC30}">
      <dgm:prSet/>
      <dgm:spPr/>
      <dgm:t>
        <a:bodyPr/>
        <a:lstStyle/>
        <a:p>
          <a:pPr algn="ctr"/>
          <a:endParaRPr lang="ru-RU" sz="1400">
            <a:solidFill>
              <a:srgbClr val="002060"/>
            </a:solidFill>
            <a:latin typeface="Times New Roman" pitchFamily="18" charset="0"/>
            <a:cs typeface="Times New Roman" pitchFamily="18" charset="0"/>
          </a:endParaRPr>
        </a:p>
      </dgm:t>
    </dgm:pt>
    <dgm:pt modelId="{BC7A8145-03DD-4022-AA96-37BF265F68E4}">
      <dgm:prSet phldrT="[Текст]" custT="1"/>
      <dgm:spPr/>
      <dgm:t>
        <a:bodyPr/>
        <a:lstStyle/>
        <a:p>
          <a:pPr algn="ctr"/>
          <a:r>
            <a:rPr lang="en-US" sz="1400" dirty="0" err="1" smtClean="0">
              <a:solidFill>
                <a:srgbClr val="002060"/>
              </a:solidFill>
              <a:latin typeface="Times New Roman" pitchFamily="18" charset="0"/>
              <a:cs typeface="Times New Roman" pitchFamily="18" charset="0"/>
            </a:rPr>
            <a:t>негізгі</a:t>
          </a:r>
          <a:r>
            <a:rPr lang="en-US" sz="1400" dirty="0" smtClean="0">
              <a:solidFill>
                <a:srgbClr val="002060"/>
              </a:solidFill>
              <a:latin typeface="Times New Roman" pitchFamily="18" charset="0"/>
              <a:cs typeface="Times New Roman" pitchFamily="18" charset="0"/>
            </a:rPr>
            <a:t> </a:t>
          </a:r>
          <a:r>
            <a:rPr lang="en-US" sz="1400" dirty="0" err="1" smtClean="0">
              <a:solidFill>
                <a:srgbClr val="002060"/>
              </a:solidFill>
              <a:latin typeface="Times New Roman" pitchFamily="18" charset="0"/>
              <a:cs typeface="Times New Roman" pitchFamily="18" charset="0"/>
            </a:rPr>
            <a:t>шаруашылық</a:t>
          </a:r>
          <a:r>
            <a:rPr lang="en-US" sz="1400" dirty="0" smtClean="0">
              <a:solidFill>
                <a:srgbClr val="002060"/>
              </a:solidFill>
              <a:latin typeface="Times New Roman" pitchFamily="18" charset="0"/>
              <a:cs typeface="Times New Roman" pitchFamily="18" charset="0"/>
            </a:rPr>
            <a:t> </a:t>
          </a:r>
          <a:r>
            <a:rPr lang="en-US" sz="1400" dirty="0" err="1" smtClean="0">
              <a:solidFill>
                <a:srgbClr val="002060"/>
              </a:solidFill>
              <a:latin typeface="Times New Roman" pitchFamily="18" charset="0"/>
              <a:cs typeface="Times New Roman" pitchFamily="18" charset="0"/>
            </a:rPr>
            <a:t>серіктестік</a:t>
          </a:r>
          <a:r>
            <a:rPr lang="en-US" sz="1400" dirty="0" smtClean="0">
              <a:solidFill>
                <a:srgbClr val="002060"/>
              </a:solidFill>
              <a:latin typeface="Times New Roman" pitchFamily="18" charset="0"/>
              <a:cs typeface="Times New Roman" pitchFamily="18" charset="0"/>
            </a:rPr>
            <a:t> </a:t>
          </a:r>
          <a:r>
            <a:rPr lang="en-US" sz="1400" dirty="0" err="1" smtClean="0">
              <a:solidFill>
                <a:srgbClr val="002060"/>
              </a:solidFill>
              <a:latin typeface="Times New Roman" pitchFamily="18" charset="0"/>
              <a:cs typeface="Times New Roman" pitchFamily="18" charset="0"/>
            </a:rPr>
            <a:t>және</a:t>
          </a:r>
          <a:r>
            <a:rPr lang="en-US" sz="1400" dirty="0" smtClean="0">
              <a:solidFill>
                <a:srgbClr val="002060"/>
              </a:solidFill>
              <a:latin typeface="Times New Roman" pitchFamily="18" charset="0"/>
              <a:cs typeface="Times New Roman" pitchFamily="18" charset="0"/>
            </a:rPr>
            <a:t> </a:t>
          </a:r>
          <a:r>
            <a:rPr lang="en-US" sz="1400" dirty="0" err="1" smtClean="0">
              <a:solidFill>
                <a:srgbClr val="002060"/>
              </a:solidFill>
              <a:latin typeface="Times New Roman" pitchFamily="18" charset="0"/>
              <a:cs typeface="Times New Roman" pitchFamily="18" charset="0"/>
            </a:rPr>
            <a:t>оның</a:t>
          </a:r>
          <a:r>
            <a:rPr lang="en-US" sz="1400" dirty="0" smtClean="0">
              <a:solidFill>
                <a:srgbClr val="002060"/>
              </a:solidFill>
              <a:latin typeface="Times New Roman" pitchFamily="18" charset="0"/>
              <a:cs typeface="Times New Roman" pitchFamily="18" charset="0"/>
            </a:rPr>
            <a:t> </a:t>
          </a:r>
          <a:r>
            <a:rPr lang="en-US" sz="1400" dirty="0" err="1" smtClean="0">
              <a:solidFill>
                <a:srgbClr val="002060"/>
              </a:solidFill>
              <a:latin typeface="Times New Roman" pitchFamily="18" charset="0"/>
              <a:cs typeface="Times New Roman" pitchFamily="18" charset="0"/>
            </a:rPr>
            <a:t>еншілес</a:t>
          </a:r>
          <a:r>
            <a:rPr lang="en-US" sz="1400" dirty="0" smtClean="0">
              <a:solidFill>
                <a:srgbClr val="002060"/>
              </a:solidFill>
              <a:latin typeface="Times New Roman" pitchFamily="18" charset="0"/>
              <a:cs typeface="Times New Roman" pitchFamily="18" charset="0"/>
            </a:rPr>
            <a:t> </a:t>
          </a:r>
          <a:r>
            <a:rPr lang="en-US" sz="1400" dirty="0" err="1" smtClean="0">
              <a:solidFill>
                <a:srgbClr val="002060"/>
              </a:solidFill>
              <a:latin typeface="Times New Roman" pitchFamily="18" charset="0"/>
              <a:cs typeface="Times New Roman" pitchFamily="18" charset="0"/>
            </a:rPr>
            <a:t>серіктестіктері</a:t>
          </a:r>
          <a:r>
            <a:rPr lang="en-US" sz="1400" dirty="0" smtClean="0">
              <a:solidFill>
                <a:srgbClr val="002060"/>
              </a:solidFill>
              <a:latin typeface="Times New Roman" pitchFamily="18" charset="0"/>
              <a:cs typeface="Times New Roman" pitchFamily="18" charset="0"/>
            </a:rPr>
            <a:t> </a:t>
          </a:r>
          <a:r>
            <a:rPr lang="en-US" sz="1400" dirty="0" err="1" smtClean="0">
              <a:solidFill>
                <a:srgbClr val="002060"/>
              </a:solidFill>
              <a:latin typeface="Times New Roman" pitchFamily="18" charset="0"/>
              <a:cs typeface="Times New Roman" pitchFamily="18" charset="0"/>
            </a:rPr>
            <a:t>арасындағы</a:t>
          </a:r>
          <a:r>
            <a:rPr lang="en-US" sz="1400" dirty="0" smtClean="0">
              <a:solidFill>
                <a:srgbClr val="002060"/>
              </a:solidFill>
              <a:latin typeface="Times New Roman" pitchFamily="18" charset="0"/>
              <a:cs typeface="Times New Roman" pitchFamily="18" charset="0"/>
            </a:rPr>
            <a:t> </a:t>
          </a:r>
          <a:r>
            <a:rPr lang="en-US" sz="1400" dirty="0" err="1" smtClean="0">
              <a:solidFill>
                <a:srgbClr val="002060"/>
              </a:solidFill>
              <a:latin typeface="Times New Roman" pitchFamily="18" charset="0"/>
              <a:cs typeface="Times New Roman" pitchFamily="18" charset="0"/>
            </a:rPr>
            <a:t>операциялар</a:t>
          </a:r>
          <a:r>
            <a:rPr lang="en-US" sz="1400" dirty="0" smtClean="0">
              <a:solidFill>
                <a:srgbClr val="002060"/>
              </a:solidFill>
              <a:latin typeface="Times New Roman" pitchFamily="18" charset="0"/>
              <a:cs typeface="Times New Roman" pitchFamily="18" charset="0"/>
            </a:rPr>
            <a:t> </a:t>
          </a:r>
          <a:r>
            <a:rPr lang="en-US" sz="1400" dirty="0" err="1" smtClean="0">
              <a:solidFill>
                <a:srgbClr val="002060"/>
              </a:solidFill>
              <a:latin typeface="Times New Roman" pitchFamily="18" charset="0"/>
              <a:cs typeface="Times New Roman" pitchFamily="18" charset="0"/>
            </a:rPr>
            <a:t>нәтижесінде</a:t>
          </a:r>
          <a:r>
            <a:rPr lang="en-US" sz="1400" dirty="0" smtClean="0">
              <a:solidFill>
                <a:srgbClr val="002060"/>
              </a:solidFill>
              <a:latin typeface="Times New Roman" pitchFamily="18" charset="0"/>
              <a:cs typeface="Times New Roman" pitchFamily="18" charset="0"/>
            </a:rPr>
            <a:t> </a:t>
          </a:r>
          <a:r>
            <a:rPr lang="en-US" sz="1400" dirty="0" err="1" smtClean="0">
              <a:solidFill>
                <a:srgbClr val="002060"/>
              </a:solidFill>
              <a:latin typeface="Times New Roman" pitchFamily="18" charset="0"/>
              <a:cs typeface="Times New Roman" pitchFamily="18" charset="0"/>
            </a:rPr>
            <a:t>пайда</a:t>
          </a:r>
          <a:r>
            <a:rPr lang="en-US" sz="1400" dirty="0" smtClean="0">
              <a:solidFill>
                <a:srgbClr val="002060"/>
              </a:solidFill>
              <a:latin typeface="Times New Roman" pitchFamily="18" charset="0"/>
              <a:cs typeface="Times New Roman" pitchFamily="18" charset="0"/>
            </a:rPr>
            <a:t> </a:t>
          </a:r>
          <a:r>
            <a:rPr lang="en-US" sz="1400" dirty="0" err="1" smtClean="0">
              <a:solidFill>
                <a:srgbClr val="002060"/>
              </a:solidFill>
              <a:latin typeface="Times New Roman" pitchFamily="18" charset="0"/>
              <a:cs typeface="Times New Roman" pitchFamily="18" charset="0"/>
            </a:rPr>
            <a:t>болған</a:t>
          </a:r>
          <a:r>
            <a:rPr lang="en-US" sz="1400" dirty="0" smtClean="0">
              <a:solidFill>
                <a:srgbClr val="002060"/>
              </a:solidFill>
              <a:latin typeface="Times New Roman" pitchFamily="18" charset="0"/>
              <a:cs typeface="Times New Roman" pitchFamily="18" charset="0"/>
            </a:rPr>
            <a:t> </a:t>
          </a:r>
          <a:r>
            <a:rPr lang="en-US" sz="1400" dirty="0" err="1" smtClean="0">
              <a:solidFill>
                <a:srgbClr val="002060"/>
              </a:solidFill>
              <a:latin typeface="Times New Roman" pitchFamily="18" charset="0"/>
              <a:cs typeface="Times New Roman" pitchFamily="18" charset="0"/>
            </a:rPr>
            <a:t>дебиторлық</a:t>
          </a:r>
          <a:r>
            <a:rPr lang="en-US" sz="1400" dirty="0" smtClean="0">
              <a:solidFill>
                <a:srgbClr val="002060"/>
              </a:solidFill>
              <a:latin typeface="Times New Roman" pitchFamily="18" charset="0"/>
              <a:cs typeface="Times New Roman" pitchFamily="18" charset="0"/>
            </a:rPr>
            <a:t> </a:t>
          </a:r>
          <a:r>
            <a:rPr lang="en-US" sz="1400" dirty="0" err="1" smtClean="0">
              <a:solidFill>
                <a:srgbClr val="002060"/>
              </a:solidFill>
              <a:latin typeface="Times New Roman" pitchFamily="18" charset="0"/>
              <a:cs typeface="Times New Roman" pitchFamily="18" charset="0"/>
            </a:rPr>
            <a:t>берешектер</a:t>
          </a:r>
          <a:r>
            <a:rPr lang="en-US" sz="1400" dirty="0" smtClean="0">
              <a:solidFill>
                <a:srgbClr val="002060"/>
              </a:solidFill>
              <a:latin typeface="Times New Roman" pitchFamily="18" charset="0"/>
              <a:cs typeface="Times New Roman" pitchFamily="18" charset="0"/>
            </a:rPr>
            <a:t>;</a:t>
          </a:r>
          <a:endParaRPr lang="ru-RU" sz="1400" dirty="0">
            <a:solidFill>
              <a:srgbClr val="002060"/>
            </a:solidFill>
            <a:latin typeface="Times New Roman" pitchFamily="18" charset="0"/>
            <a:cs typeface="Times New Roman" pitchFamily="18" charset="0"/>
          </a:endParaRPr>
        </a:p>
      </dgm:t>
    </dgm:pt>
    <dgm:pt modelId="{73A25061-12E4-47DA-A8C8-165F2CDBDCFA}" type="parTrans" cxnId="{FEB3A502-0893-4F5C-BBC9-27B8CBE08D68}">
      <dgm:prSet/>
      <dgm:spPr/>
      <dgm:t>
        <a:bodyPr/>
        <a:lstStyle/>
        <a:p>
          <a:pPr algn="ctr"/>
          <a:endParaRPr lang="ru-RU" sz="1400">
            <a:solidFill>
              <a:srgbClr val="002060"/>
            </a:solidFill>
            <a:latin typeface="Times New Roman" pitchFamily="18" charset="0"/>
            <a:cs typeface="Times New Roman" pitchFamily="18" charset="0"/>
          </a:endParaRPr>
        </a:p>
      </dgm:t>
    </dgm:pt>
    <dgm:pt modelId="{C9485B9B-09BF-4DB7-B4FA-5BF42ADAAF3C}" type="sibTrans" cxnId="{FEB3A502-0893-4F5C-BBC9-27B8CBE08D68}">
      <dgm:prSet/>
      <dgm:spPr/>
      <dgm:t>
        <a:bodyPr/>
        <a:lstStyle/>
        <a:p>
          <a:pPr algn="ctr"/>
          <a:endParaRPr lang="ru-RU" sz="1400">
            <a:solidFill>
              <a:srgbClr val="002060"/>
            </a:solidFill>
            <a:latin typeface="Times New Roman" pitchFamily="18" charset="0"/>
            <a:cs typeface="Times New Roman" pitchFamily="18" charset="0"/>
          </a:endParaRPr>
        </a:p>
      </dgm:t>
    </dgm:pt>
    <dgm:pt modelId="{A0E9D9A7-2404-475F-A542-B48A8240D68C}">
      <dgm:prSet custT="1"/>
      <dgm:spPr/>
      <dgm:t>
        <a:bodyPr/>
        <a:lstStyle/>
        <a:p>
          <a:pPr algn="ctr"/>
          <a:r>
            <a:rPr lang="en-US" sz="1400" dirty="0" err="1" smtClean="0">
              <a:solidFill>
                <a:srgbClr val="002060"/>
              </a:solidFill>
              <a:latin typeface="Times New Roman" pitchFamily="18" charset="0"/>
              <a:cs typeface="Times New Roman" pitchFamily="18" charset="0"/>
            </a:rPr>
            <a:t>кәсіпорынның</a:t>
          </a:r>
          <a:r>
            <a:rPr lang="en-US" sz="1400" dirty="0" smtClean="0">
              <a:solidFill>
                <a:srgbClr val="002060"/>
              </a:solidFill>
              <a:latin typeface="Times New Roman" pitchFamily="18" charset="0"/>
              <a:cs typeface="Times New Roman" pitchFamily="18" charset="0"/>
            </a:rPr>
            <a:t> </a:t>
          </a:r>
          <a:r>
            <a:rPr lang="en-US" sz="1400" dirty="0" err="1" smtClean="0">
              <a:solidFill>
                <a:srgbClr val="002060"/>
              </a:solidFill>
              <a:latin typeface="Times New Roman" pitchFamily="18" charset="0"/>
              <a:cs typeface="Times New Roman" pitchFamily="18" charset="0"/>
            </a:rPr>
            <a:t>есеп</a:t>
          </a:r>
          <a:r>
            <a:rPr lang="en-US" sz="1400" dirty="0" smtClean="0">
              <a:solidFill>
                <a:srgbClr val="002060"/>
              </a:solidFill>
              <a:latin typeface="Times New Roman" pitchFamily="18" charset="0"/>
              <a:cs typeface="Times New Roman" pitchFamily="18" charset="0"/>
            </a:rPr>
            <a:t> </a:t>
          </a:r>
          <a:r>
            <a:rPr lang="en-US" sz="1400" dirty="0" err="1" smtClean="0">
              <a:solidFill>
                <a:srgbClr val="002060"/>
              </a:solidFill>
              <a:latin typeface="Times New Roman" pitchFamily="18" charset="0"/>
              <a:cs typeface="Times New Roman" pitchFamily="18" charset="0"/>
            </a:rPr>
            <a:t>беруге</a:t>
          </a:r>
          <a:r>
            <a:rPr lang="en-US" sz="1400" dirty="0" smtClean="0">
              <a:solidFill>
                <a:srgbClr val="002060"/>
              </a:solidFill>
              <a:latin typeface="Times New Roman" pitchFamily="18" charset="0"/>
              <a:cs typeface="Times New Roman" pitchFamily="18" charset="0"/>
            </a:rPr>
            <a:t> </a:t>
          </a:r>
          <a:r>
            <a:rPr lang="en-US" sz="1400" dirty="0" err="1" smtClean="0">
              <a:solidFill>
                <a:srgbClr val="002060"/>
              </a:solidFill>
              <a:latin typeface="Times New Roman" pitchFamily="18" charset="0"/>
              <a:cs typeface="Times New Roman" pitchFamily="18" charset="0"/>
            </a:rPr>
            <a:t>тиісті</a:t>
          </a:r>
          <a:r>
            <a:rPr lang="en-US" sz="1400" dirty="0" smtClean="0">
              <a:solidFill>
                <a:srgbClr val="002060"/>
              </a:solidFill>
              <a:latin typeface="Times New Roman" pitchFamily="18" charset="0"/>
              <a:cs typeface="Times New Roman" pitchFamily="18" charset="0"/>
            </a:rPr>
            <a:t> </a:t>
          </a:r>
          <a:r>
            <a:rPr lang="en-US" sz="1400" dirty="0" err="1" smtClean="0">
              <a:solidFill>
                <a:srgbClr val="002060"/>
              </a:solidFill>
              <a:latin typeface="Times New Roman" pitchFamily="18" charset="0"/>
              <a:cs typeface="Times New Roman" pitchFamily="18" charset="0"/>
            </a:rPr>
            <a:t>тұлғаларының</a:t>
          </a:r>
          <a:r>
            <a:rPr lang="en-US" sz="1400" dirty="0" smtClean="0">
              <a:solidFill>
                <a:srgbClr val="002060"/>
              </a:solidFill>
              <a:latin typeface="Times New Roman" pitchFamily="18" charset="0"/>
              <a:cs typeface="Times New Roman" pitchFamily="18" charset="0"/>
            </a:rPr>
            <a:t> б</a:t>
          </a:r>
          <a:r>
            <a:rPr lang="kk-KZ" sz="1400" dirty="0" smtClean="0">
              <a:solidFill>
                <a:srgbClr val="002060"/>
              </a:solidFill>
              <a:latin typeface="Times New Roman" pitchFamily="18" charset="0"/>
              <a:cs typeface="Times New Roman" pitchFamily="18" charset="0"/>
            </a:rPr>
            <a:t>ерешектері</a:t>
          </a:r>
          <a:r>
            <a:rPr lang="en-US" sz="1400" dirty="0" smtClean="0">
              <a:solidFill>
                <a:srgbClr val="002060"/>
              </a:solidFill>
              <a:latin typeface="Times New Roman" pitchFamily="18" charset="0"/>
              <a:cs typeface="Times New Roman" pitchFamily="18" charset="0"/>
            </a:rPr>
            <a:t>;</a:t>
          </a:r>
          <a:endParaRPr lang="ru-RU" sz="1400" dirty="0">
            <a:solidFill>
              <a:srgbClr val="002060"/>
            </a:solidFill>
            <a:latin typeface="Times New Roman" pitchFamily="18" charset="0"/>
            <a:cs typeface="Times New Roman" pitchFamily="18" charset="0"/>
          </a:endParaRPr>
        </a:p>
      </dgm:t>
    </dgm:pt>
    <dgm:pt modelId="{BD0D0FCB-4601-4592-81D1-C843EEC03A50}" type="parTrans" cxnId="{4C8ED58D-51E5-4740-AFA4-3BC582ACBC0C}">
      <dgm:prSet/>
      <dgm:spPr/>
      <dgm:t>
        <a:bodyPr/>
        <a:lstStyle/>
        <a:p>
          <a:pPr algn="ctr"/>
          <a:endParaRPr lang="ru-RU" sz="1400">
            <a:solidFill>
              <a:srgbClr val="002060"/>
            </a:solidFill>
            <a:latin typeface="Times New Roman" pitchFamily="18" charset="0"/>
            <a:cs typeface="Times New Roman" pitchFamily="18" charset="0"/>
          </a:endParaRPr>
        </a:p>
      </dgm:t>
    </dgm:pt>
    <dgm:pt modelId="{39457FEA-C70A-484C-9CB7-430259EB9630}" type="sibTrans" cxnId="{4C8ED58D-51E5-4740-AFA4-3BC582ACBC0C}">
      <dgm:prSet/>
      <dgm:spPr/>
      <dgm:t>
        <a:bodyPr/>
        <a:lstStyle/>
        <a:p>
          <a:pPr algn="ctr"/>
          <a:endParaRPr lang="ru-RU" sz="1400">
            <a:solidFill>
              <a:srgbClr val="002060"/>
            </a:solidFill>
            <a:latin typeface="Times New Roman" pitchFamily="18" charset="0"/>
            <a:cs typeface="Times New Roman" pitchFamily="18" charset="0"/>
          </a:endParaRPr>
        </a:p>
      </dgm:t>
    </dgm:pt>
    <dgm:pt modelId="{138A3080-2847-4BE1-88C4-506D4ACAE599}">
      <dgm:prSet custT="1"/>
      <dgm:spPr/>
      <dgm:t>
        <a:bodyPr/>
        <a:lstStyle/>
        <a:p>
          <a:pPr algn="ctr"/>
          <a:r>
            <a:rPr lang="en-US" sz="1400" dirty="0" err="1" smtClean="0">
              <a:solidFill>
                <a:srgbClr val="002060"/>
              </a:solidFill>
              <a:latin typeface="Times New Roman" pitchFamily="18" charset="0"/>
              <a:cs typeface="Times New Roman" pitchFamily="18" charset="0"/>
            </a:rPr>
            <a:t>алынған</a:t>
          </a:r>
          <a:r>
            <a:rPr lang="en-US" sz="1400" dirty="0" smtClean="0">
              <a:solidFill>
                <a:srgbClr val="002060"/>
              </a:solidFill>
              <a:latin typeface="Times New Roman" pitchFamily="18" charset="0"/>
              <a:cs typeface="Times New Roman" pitchFamily="18" charset="0"/>
            </a:rPr>
            <a:t> </a:t>
          </a:r>
          <a:r>
            <a:rPr lang="en-US" sz="1400" dirty="0" err="1" smtClean="0">
              <a:solidFill>
                <a:srgbClr val="002060"/>
              </a:solidFill>
              <a:latin typeface="Times New Roman" pitchFamily="18" charset="0"/>
              <a:cs typeface="Times New Roman" pitchFamily="18" charset="0"/>
            </a:rPr>
            <a:t>векселдер</a:t>
          </a:r>
          <a:r>
            <a:rPr lang="en-US" sz="1400" dirty="0" smtClean="0">
              <a:solidFill>
                <a:srgbClr val="002060"/>
              </a:solidFill>
              <a:latin typeface="Times New Roman" pitchFamily="18" charset="0"/>
              <a:cs typeface="Times New Roman" pitchFamily="18" charset="0"/>
            </a:rPr>
            <a:t>;</a:t>
          </a:r>
          <a:endParaRPr lang="ru-RU" sz="1400" dirty="0">
            <a:solidFill>
              <a:srgbClr val="002060"/>
            </a:solidFill>
            <a:latin typeface="Times New Roman" pitchFamily="18" charset="0"/>
            <a:cs typeface="Times New Roman" pitchFamily="18" charset="0"/>
          </a:endParaRPr>
        </a:p>
      </dgm:t>
    </dgm:pt>
    <dgm:pt modelId="{690204EA-E7E3-45E9-AB1E-92E498E16DAD}" type="parTrans" cxnId="{587A5F8E-3976-4137-89AC-9F187C57E3A6}">
      <dgm:prSet/>
      <dgm:spPr/>
      <dgm:t>
        <a:bodyPr/>
        <a:lstStyle/>
        <a:p>
          <a:pPr algn="ctr"/>
          <a:endParaRPr lang="ru-RU" sz="1400">
            <a:solidFill>
              <a:srgbClr val="002060"/>
            </a:solidFill>
            <a:latin typeface="Times New Roman" pitchFamily="18" charset="0"/>
            <a:cs typeface="Times New Roman" pitchFamily="18" charset="0"/>
          </a:endParaRPr>
        </a:p>
      </dgm:t>
    </dgm:pt>
    <dgm:pt modelId="{23097C07-71FA-479F-AEA2-A094F4280968}" type="sibTrans" cxnId="{587A5F8E-3976-4137-89AC-9F187C57E3A6}">
      <dgm:prSet/>
      <dgm:spPr/>
      <dgm:t>
        <a:bodyPr/>
        <a:lstStyle/>
        <a:p>
          <a:pPr algn="ctr"/>
          <a:endParaRPr lang="ru-RU" sz="1400">
            <a:solidFill>
              <a:srgbClr val="002060"/>
            </a:solidFill>
            <a:latin typeface="Times New Roman" pitchFamily="18" charset="0"/>
            <a:cs typeface="Times New Roman" pitchFamily="18" charset="0"/>
          </a:endParaRPr>
        </a:p>
      </dgm:t>
    </dgm:pt>
    <dgm:pt modelId="{A5B96E64-F412-4B30-B4D2-216ABB34CF59}">
      <dgm:prSet custT="1"/>
      <dgm:spPr/>
      <dgm:t>
        <a:bodyPr/>
        <a:lstStyle/>
        <a:p>
          <a:pPr algn="ctr"/>
          <a:r>
            <a:rPr lang="ru-RU" sz="1400" dirty="0" err="1" smtClean="0">
              <a:solidFill>
                <a:srgbClr val="002060"/>
              </a:solidFill>
              <a:latin typeface="Times New Roman" pitchFamily="18" charset="0"/>
              <a:cs typeface="Times New Roman" pitchFamily="18" charset="0"/>
            </a:rPr>
            <a:t>басқадай дебиторлық берешектер</a:t>
          </a:r>
          <a:endParaRPr lang="ru-RU" sz="1400" dirty="0">
            <a:solidFill>
              <a:srgbClr val="002060"/>
            </a:solidFill>
            <a:latin typeface="Times New Roman" pitchFamily="18" charset="0"/>
            <a:cs typeface="Times New Roman" pitchFamily="18" charset="0"/>
          </a:endParaRPr>
        </a:p>
      </dgm:t>
    </dgm:pt>
    <dgm:pt modelId="{41E294B3-DCB6-4652-9C2A-D24C30E6A4D5}" type="parTrans" cxnId="{A1DDDEA7-9B28-4D4C-AF6F-DCF7F47C4B68}">
      <dgm:prSet/>
      <dgm:spPr/>
      <dgm:t>
        <a:bodyPr/>
        <a:lstStyle/>
        <a:p>
          <a:pPr algn="ctr"/>
          <a:endParaRPr lang="ru-RU" sz="1400">
            <a:solidFill>
              <a:srgbClr val="002060"/>
            </a:solidFill>
            <a:latin typeface="Times New Roman" pitchFamily="18" charset="0"/>
            <a:cs typeface="Times New Roman" pitchFamily="18" charset="0"/>
          </a:endParaRPr>
        </a:p>
      </dgm:t>
    </dgm:pt>
    <dgm:pt modelId="{88EC0131-B19F-46E3-9337-A6590AF31493}" type="sibTrans" cxnId="{A1DDDEA7-9B28-4D4C-AF6F-DCF7F47C4B68}">
      <dgm:prSet/>
      <dgm:spPr/>
      <dgm:t>
        <a:bodyPr/>
        <a:lstStyle/>
        <a:p>
          <a:pPr algn="ctr"/>
          <a:endParaRPr lang="ru-RU" sz="1400">
            <a:solidFill>
              <a:srgbClr val="002060"/>
            </a:solidFill>
            <a:latin typeface="Times New Roman" pitchFamily="18" charset="0"/>
            <a:cs typeface="Times New Roman" pitchFamily="18" charset="0"/>
          </a:endParaRPr>
        </a:p>
      </dgm:t>
    </dgm:pt>
    <dgm:pt modelId="{31A805A2-0414-4C6B-8E93-CC832EDD3D5E}" type="pres">
      <dgm:prSet presAssocID="{86838E51-4EA9-4181-8E74-9942A0D8BF11}" presName="linearFlow" presStyleCnt="0">
        <dgm:presLayoutVars>
          <dgm:dir/>
          <dgm:resizeHandles val="exact"/>
        </dgm:presLayoutVars>
      </dgm:prSet>
      <dgm:spPr/>
    </dgm:pt>
    <dgm:pt modelId="{0D7BB5DA-DD13-4FA1-94CE-C59B2E16382C}" type="pres">
      <dgm:prSet presAssocID="{1B7C9110-58D0-4604-9ECF-BF1D2119351B}" presName="composite" presStyleCnt="0"/>
      <dgm:spPr/>
    </dgm:pt>
    <dgm:pt modelId="{35B0F657-5D44-436C-A1FC-C17D97BF4F22}" type="pres">
      <dgm:prSet presAssocID="{1B7C9110-58D0-4604-9ECF-BF1D2119351B}" presName="imgShp" presStyleLbl="fgImgPlace1" presStyleIdx="0" presStyleCnt="6"/>
      <dgm:spPr>
        <a:blipFill rotWithShape="0">
          <a:blip xmlns:r="http://schemas.openxmlformats.org/officeDocument/2006/relationships" r:embed="rId1"/>
          <a:stretch>
            <a:fillRect/>
          </a:stretch>
        </a:blipFill>
        <a:ln>
          <a:solidFill>
            <a:srgbClr val="C00000"/>
          </a:solidFill>
        </a:ln>
      </dgm:spPr>
    </dgm:pt>
    <dgm:pt modelId="{959BEDD2-5785-4A2D-AAD8-403BE882C07D}" type="pres">
      <dgm:prSet presAssocID="{1B7C9110-58D0-4604-9ECF-BF1D2119351B}" presName="txShp" presStyleLbl="node1" presStyleIdx="0" presStyleCnt="6">
        <dgm:presLayoutVars>
          <dgm:bulletEnabled val="1"/>
        </dgm:presLayoutVars>
      </dgm:prSet>
      <dgm:spPr/>
      <dgm:t>
        <a:bodyPr/>
        <a:lstStyle/>
        <a:p>
          <a:endParaRPr lang="ru-RU"/>
        </a:p>
      </dgm:t>
    </dgm:pt>
    <dgm:pt modelId="{7EC365D4-0570-4564-93E7-167F43F8DE74}" type="pres">
      <dgm:prSet presAssocID="{B6B67F49-CE33-43FB-BB54-433E171FE321}" presName="spacing" presStyleCnt="0"/>
      <dgm:spPr/>
    </dgm:pt>
    <dgm:pt modelId="{FCA5BE93-C86F-4024-BE3D-6ECD481EC420}" type="pres">
      <dgm:prSet presAssocID="{138A3080-2847-4BE1-88C4-506D4ACAE599}" presName="composite" presStyleCnt="0"/>
      <dgm:spPr/>
    </dgm:pt>
    <dgm:pt modelId="{F553B40E-F58B-443C-AA6A-9A34A9B923BE}" type="pres">
      <dgm:prSet presAssocID="{138A3080-2847-4BE1-88C4-506D4ACAE599}" presName="imgShp" presStyleLbl="fgImgPlace1" presStyleIdx="1" presStyleCnt="6"/>
      <dgm:spPr>
        <a:blipFill rotWithShape="0">
          <a:blip xmlns:r="http://schemas.openxmlformats.org/officeDocument/2006/relationships" r:embed="rId2"/>
          <a:stretch>
            <a:fillRect/>
          </a:stretch>
        </a:blipFill>
        <a:ln>
          <a:solidFill>
            <a:srgbClr val="C00000"/>
          </a:solidFill>
        </a:ln>
      </dgm:spPr>
    </dgm:pt>
    <dgm:pt modelId="{283C90A5-73F6-4978-9F9A-61D3C5B50EAB}" type="pres">
      <dgm:prSet presAssocID="{138A3080-2847-4BE1-88C4-506D4ACAE599}" presName="txShp" presStyleLbl="node1" presStyleIdx="1" presStyleCnt="6">
        <dgm:presLayoutVars>
          <dgm:bulletEnabled val="1"/>
        </dgm:presLayoutVars>
      </dgm:prSet>
      <dgm:spPr/>
      <dgm:t>
        <a:bodyPr/>
        <a:lstStyle/>
        <a:p>
          <a:endParaRPr lang="ru-RU"/>
        </a:p>
      </dgm:t>
    </dgm:pt>
    <dgm:pt modelId="{6A83E32B-FCB1-4827-BCA5-AD6C4F288BE0}" type="pres">
      <dgm:prSet presAssocID="{23097C07-71FA-479F-AEA2-A094F4280968}" presName="spacing" presStyleCnt="0"/>
      <dgm:spPr/>
    </dgm:pt>
    <dgm:pt modelId="{06894D91-2E31-4A3B-B711-1404FE6F4BE0}" type="pres">
      <dgm:prSet presAssocID="{A0E9D9A7-2404-475F-A542-B48A8240D68C}" presName="composite" presStyleCnt="0"/>
      <dgm:spPr/>
    </dgm:pt>
    <dgm:pt modelId="{B944DF85-1408-4B6A-84AC-0A9EC15B85F5}" type="pres">
      <dgm:prSet presAssocID="{A0E9D9A7-2404-475F-A542-B48A8240D68C}" presName="imgShp" presStyleLbl="fgImgPlace1" presStyleIdx="2" presStyleCnt="6"/>
      <dgm:spPr>
        <a:blipFill rotWithShape="0">
          <a:blip xmlns:r="http://schemas.openxmlformats.org/officeDocument/2006/relationships" r:embed="rId3"/>
          <a:stretch>
            <a:fillRect/>
          </a:stretch>
        </a:blipFill>
        <a:ln>
          <a:solidFill>
            <a:srgbClr val="C00000"/>
          </a:solidFill>
        </a:ln>
      </dgm:spPr>
    </dgm:pt>
    <dgm:pt modelId="{76F811D3-E6EC-4FFA-977E-2DF7F3F59715}" type="pres">
      <dgm:prSet presAssocID="{A0E9D9A7-2404-475F-A542-B48A8240D68C}" presName="txShp" presStyleLbl="node1" presStyleIdx="2" presStyleCnt="6">
        <dgm:presLayoutVars>
          <dgm:bulletEnabled val="1"/>
        </dgm:presLayoutVars>
      </dgm:prSet>
      <dgm:spPr/>
      <dgm:t>
        <a:bodyPr/>
        <a:lstStyle/>
        <a:p>
          <a:endParaRPr lang="ru-RU"/>
        </a:p>
      </dgm:t>
    </dgm:pt>
    <dgm:pt modelId="{E87519C7-889E-4433-B93A-9886B635E3CF}" type="pres">
      <dgm:prSet presAssocID="{39457FEA-C70A-484C-9CB7-430259EB9630}" presName="spacing" presStyleCnt="0"/>
      <dgm:spPr/>
    </dgm:pt>
    <dgm:pt modelId="{9A2A80C3-A472-49BF-927A-876F555C87BD}" type="pres">
      <dgm:prSet presAssocID="{ADB6C62D-3C8A-41BD-BED8-35C51B49D5A2}" presName="composite" presStyleCnt="0"/>
      <dgm:spPr/>
    </dgm:pt>
    <dgm:pt modelId="{DD0BD45D-FB3A-46EC-B985-D3E0D0DA3512}" type="pres">
      <dgm:prSet presAssocID="{ADB6C62D-3C8A-41BD-BED8-35C51B49D5A2}" presName="imgShp" presStyleLbl="fgImgPlace1" presStyleIdx="3" presStyleCnt="6"/>
      <dgm:spPr>
        <a:blipFill rotWithShape="0">
          <a:blip xmlns:r="http://schemas.openxmlformats.org/officeDocument/2006/relationships" r:embed="rId4"/>
          <a:stretch>
            <a:fillRect/>
          </a:stretch>
        </a:blipFill>
        <a:ln>
          <a:solidFill>
            <a:srgbClr val="C00000"/>
          </a:solidFill>
        </a:ln>
      </dgm:spPr>
    </dgm:pt>
    <dgm:pt modelId="{50A6135E-BDB5-4127-A640-8FDDB00F9495}" type="pres">
      <dgm:prSet presAssocID="{ADB6C62D-3C8A-41BD-BED8-35C51B49D5A2}" presName="txShp" presStyleLbl="node1" presStyleIdx="3" presStyleCnt="6">
        <dgm:presLayoutVars>
          <dgm:bulletEnabled val="1"/>
        </dgm:presLayoutVars>
      </dgm:prSet>
      <dgm:spPr/>
      <dgm:t>
        <a:bodyPr/>
        <a:lstStyle/>
        <a:p>
          <a:endParaRPr lang="ru-RU"/>
        </a:p>
      </dgm:t>
    </dgm:pt>
    <dgm:pt modelId="{10757D02-463D-452F-9112-99A3B6C4B0C1}" type="pres">
      <dgm:prSet presAssocID="{9112EDB8-095A-4C11-9485-A94EC050A608}" presName="spacing" presStyleCnt="0"/>
      <dgm:spPr/>
    </dgm:pt>
    <dgm:pt modelId="{050BB770-AC3A-4E56-B89B-C99B675B1126}" type="pres">
      <dgm:prSet presAssocID="{BC7A8145-03DD-4022-AA96-37BF265F68E4}" presName="composite" presStyleCnt="0"/>
      <dgm:spPr/>
    </dgm:pt>
    <dgm:pt modelId="{EB0AFD95-F8F4-4DB6-88C0-4CCA63A2DA3B}" type="pres">
      <dgm:prSet presAssocID="{BC7A8145-03DD-4022-AA96-37BF265F68E4}" presName="imgShp" presStyleLbl="fgImgPlace1" presStyleIdx="4" presStyleCnt="6"/>
      <dgm:spPr>
        <a:blipFill rotWithShape="0">
          <a:blip xmlns:r="http://schemas.openxmlformats.org/officeDocument/2006/relationships" r:embed="rId5"/>
          <a:stretch>
            <a:fillRect/>
          </a:stretch>
        </a:blipFill>
        <a:ln>
          <a:solidFill>
            <a:srgbClr val="C00000"/>
          </a:solidFill>
        </a:ln>
      </dgm:spPr>
    </dgm:pt>
    <dgm:pt modelId="{7259C327-A604-4448-A215-BEB057131F46}" type="pres">
      <dgm:prSet presAssocID="{BC7A8145-03DD-4022-AA96-37BF265F68E4}" presName="txShp" presStyleLbl="node1" presStyleIdx="4" presStyleCnt="6" custScaleY="137879">
        <dgm:presLayoutVars>
          <dgm:bulletEnabled val="1"/>
        </dgm:presLayoutVars>
      </dgm:prSet>
      <dgm:spPr/>
      <dgm:t>
        <a:bodyPr/>
        <a:lstStyle/>
        <a:p>
          <a:endParaRPr lang="ru-RU"/>
        </a:p>
      </dgm:t>
    </dgm:pt>
    <dgm:pt modelId="{CBD7264C-7718-4E65-960A-3CE1B34D3857}" type="pres">
      <dgm:prSet presAssocID="{C9485B9B-09BF-4DB7-B4FA-5BF42ADAAF3C}" presName="spacing" presStyleCnt="0"/>
      <dgm:spPr/>
    </dgm:pt>
    <dgm:pt modelId="{DCA582F5-8DE9-4B7C-80B3-78A122EB4029}" type="pres">
      <dgm:prSet presAssocID="{A5B96E64-F412-4B30-B4D2-216ABB34CF59}" presName="composite" presStyleCnt="0"/>
      <dgm:spPr/>
    </dgm:pt>
    <dgm:pt modelId="{D1B71676-44C2-4981-AE6D-5B648552538C}" type="pres">
      <dgm:prSet presAssocID="{A5B96E64-F412-4B30-B4D2-216ABB34CF59}" presName="imgShp" presStyleLbl="fgImgPlace1" presStyleIdx="5" presStyleCnt="6"/>
      <dgm:spPr>
        <a:blipFill rotWithShape="0">
          <a:blip xmlns:r="http://schemas.openxmlformats.org/officeDocument/2006/relationships" r:embed="rId6"/>
          <a:stretch>
            <a:fillRect/>
          </a:stretch>
        </a:blipFill>
        <a:ln>
          <a:solidFill>
            <a:srgbClr val="C00000"/>
          </a:solidFill>
        </a:ln>
      </dgm:spPr>
    </dgm:pt>
    <dgm:pt modelId="{31FAAC2F-81E0-4AEC-B309-6B61D1D6326A}" type="pres">
      <dgm:prSet presAssocID="{A5B96E64-F412-4B30-B4D2-216ABB34CF59}" presName="txShp" presStyleLbl="node1" presStyleIdx="5" presStyleCnt="6">
        <dgm:presLayoutVars>
          <dgm:bulletEnabled val="1"/>
        </dgm:presLayoutVars>
      </dgm:prSet>
      <dgm:spPr/>
      <dgm:t>
        <a:bodyPr/>
        <a:lstStyle/>
        <a:p>
          <a:endParaRPr lang="ru-RU"/>
        </a:p>
      </dgm:t>
    </dgm:pt>
  </dgm:ptLst>
  <dgm:cxnLst>
    <dgm:cxn modelId="{D6BC4A23-AE8D-4443-B2A2-202F86DB4CD1}" type="presOf" srcId="{86838E51-4EA9-4181-8E74-9942A0D8BF11}" destId="{31A805A2-0414-4C6B-8E93-CC832EDD3D5E}" srcOrd="0" destOrd="0" presId="urn:microsoft.com/office/officeart/2005/8/layout/vList3#1"/>
    <dgm:cxn modelId="{A1DDDEA7-9B28-4D4C-AF6F-DCF7F47C4B68}" srcId="{86838E51-4EA9-4181-8E74-9942A0D8BF11}" destId="{A5B96E64-F412-4B30-B4D2-216ABB34CF59}" srcOrd="5" destOrd="0" parTransId="{41E294B3-DCB6-4652-9C2A-D24C30E6A4D5}" sibTransId="{88EC0131-B19F-46E3-9337-A6590AF31493}"/>
    <dgm:cxn modelId="{FDB8634C-1A42-41A1-92F7-81406FA363BD}" type="presOf" srcId="{BC7A8145-03DD-4022-AA96-37BF265F68E4}" destId="{7259C327-A604-4448-A215-BEB057131F46}" srcOrd="0" destOrd="0" presId="urn:microsoft.com/office/officeart/2005/8/layout/vList3#1"/>
    <dgm:cxn modelId="{022E2503-9D96-483F-88CF-527EFDB0CFD1}" type="presOf" srcId="{ADB6C62D-3C8A-41BD-BED8-35C51B49D5A2}" destId="{50A6135E-BDB5-4127-A640-8FDDB00F9495}" srcOrd="0" destOrd="0" presId="urn:microsoft.com/office/officeart/2005/8/layout/vList3#1"/>
    <dgm:cxn modelId="{5965E259-2F9C-4990-B6E1-3513BF4EAC30}" srcId="{86838E51-4EA9-4181-8E74-9942A0D8BF11}" destId="{ADB6C62D-3C8A-41BD-BED8-35C51B49D5A2}" srcOrd="3" destOrd="0" parTransId="{04E7BD8B-F396-4B70-A766-CD09042FAB98}" sibTransId="{9112EDB8-095A-4C11-9485-A94EC050A608}"/>
    <dgm:cxn modelId="{4C8ED58D-51E5-4740-AFA4-3BC582ACBC0C}" srcId="{86838E51-4EA9-4181-8E74-9942A0D8BF11}" destId="{A0E9D9A7-2404-475F-A542-B48A8240D68C}" srcOrd="2" destOrd="0" parTransId="{BD0D0FCB-4601-4592-81D1-C843EEC03A50}" sibTransId="{39457FEA-C70A-484C-9CB7-430259EB9630}"/>
    <dgm:cxn modelId="{3B28549D-52FA-40F3-8858-B65CA00BDFE2}" srcId="{86838E51-4EA9-4181-8E74-9942A0D8BF11}" destId="{1B7C9110-58D0-4604-9ECF-BF1D2119351B}" srcOrd="0" destOrd="0" parTransId="{C5A73106-3042-4AC6-AB71-F604F6BF54BA}" sibTransId="{B6B67F49-CE33-43FB-BB54-433E171FE321}"/>
    <dgm:cxn modelId="{77010BB5-ED0A-4144-8F5D-4176101D3CE2}" type="presOf" srcId="{A0E9D9A7-2404-475F-A542-B48A8240D68C}" destId="{76F811D3-E6EC-4FFA-977E-2DF7F3F59715}" srcOrd="0" destOrd="0" presId="urn:microsoft.com/office/officeart/2005/8/layout/vList3#1"/>
    <dgm:cxn modelId="{8F87B0D7-B5E9-43E5-9CDA-122824DF2D2C}" type="presOf" srcId="{A5B96E64-F412-4B30-B4D2-216ABB34CF59}" destId="{31FAAC2F-81E0-4AEC-B309-6B61D1D6326A}" srcOrd="0" destOrd="0" presId="urn:microsoft.com/office/officeart/2005/8/layout/vList3#1"/>
    <dgm:cxn modelId="{FEB3A502-0893-4F5C-BBC9-27B8CBE08D68}" srcId="{86838E51-4EA9-4181-8E74-9942A0D8BF11}" destId="{BC7A8145-03DD-4022-AA96-37BF265F68E4}" srcOrd="4" destOrd="0" parTransId="{73A25061-12E4-47DA-A8C8-165F2CDBDCFA}" sibTransId="{C9485B9B-09BF-4DB7-B4FA-5BF42ADAAF3C}"/>
    <dgm:cxn modelId="{587A5F8E-3976-4137-89AC-9F187C57E3A6}" srcId="{86838E51-4EA9-4181-8E74-9942A0D8BF11}" destId="{138A3080-2847-4BE1-88C4-506D4ACAE599}" srcOrd="1" destOrd="0" parTransId="{690204EA-E7E3-45E9-AB1E-92E498E16DAD}" sibTransId="{23097C07-71FA-479F-AEA2-A094F4280968}"/>
    <dgm:cxn modelId="{38D95961-D91B-4B1E-9222-2F3F72A2C2DD}" type="presOf" srcId="{138A3080-2847-4BE1-88C4-506D4ACAE599}" destId="{283C90A5-73F6-4978-9F9A-61D3C5B50EAB}" srcOrd="0" destOrd="0" presId="urn:microsoft.com/office/officeart/2005/8/layout/vList3#1"/>
    <dgm:cxn modelId="{DE13719F-A72C-40F5-A201-849AF03FAF2A}" type="presOf" srcId="{1B7C9110-58D0-4604-9ECF-BF1D2119351B}" destId="{959BEDD2-5785-4A2D-AAD8-403BE882C07D}" srcOrd="0" destOrd="0" presId="urn:microsoft.com/office/officeart/2005/8/layout/vList3#1"/>
    <dgm:cxn modelId="{FC3C9C86-F368-48F0-BA3C-F6C05E792C6B}" type="presParOf" srcId="{31A805A2-0414-4C6B-8E93-CC832EDD3D5E}" destId="{0D7BB5DA-DD13-4FA1-94CE-C59B2E16382C}" srcOrd="0" destOrd="0" presId="urn:microsoft.com/office/officeart/2005/8/layout/vList3#1"/>
    <dgm:cxn modelId="{C6E650BB-30DF-411B-9042-7C77D3980DCA}" type="presParOf" srcId="{0D7BB5DA-DD13-4FA1-94CE-C59B2E16382C}" destId="{35B0F657-5D44-436C-A1FC-C17D97BF4F22}" srcOrd="0" destOrd="0" presId="urn:microsoft.com/office/officeart/2005/8/layout/vList3#1"/>
    <dgm:cxn modelId="{A024D582-7075-440C-A0F6-572F4BAE8D68}" type="presParOf" srcId="{0D7BB5DA-DD13-4FA1-94CE-C59B2E16382C}" destId="{959BEDD2-5785-4A2D-AAD8-403BE882C07D}" srcOrd="1" destOrd="0" presId="urn:microsoft.com/office/officeart/2005/8/layout/vList3#1"/>
    <dgm:cxn modelId="{57601286-BA81-474B-9ADA-D823B008EF1F}" type="presParOf" srcId="{31A805A2-0414-4C6B-8E93-CC832EDD3D5E}" destId="{7EC365D4-0570-4564-93E7-167F43F8DE74}" srcOrd="1" destOrd="0" presId="urn:microsoft.com/office/officeart/2005/8/layout/vList3#1"/>
    <dgm:cxn modelId="{71837F12-1313-4635-82E2-0751C0170A0E}" type="presParOf" srcId="{31A805A2-0414-4C6B-8E93-CC832EDD3D5E}" destId="{FCA5BE93-C86F-4024-BE3D-6ECD481EC420}" srcOrd="2" destOrd="0" presId="urn:microsoft.com/office/officeart/2005/8/layout/vList3#1"/>
    <dgm:cxn modelId="{BC044934-7DC9-45C0-A0DC-31B72C697B07}" type="presParOf" srcId="{FCA5BE93-C86F-4024-BE3D-6ECD481EC420}" destId="{F553B40E-F58B-443C-AA6A-9A34A9B923BE}" srcOrd="0" destOrd="0" presId="urn:microsoft.com/office/officeart/2005/8/layout/vList3#1"/>
    <dgm:cxn modelId="{21084A2A-936C-4478-BDF8-C4B4F72DEB1E}" type="presParOf" srcId="{FCA5BE93-C86F-4024-BE3D-6ECD481EC420}" destId="{283C90A5-73F6-4978-9F9A-61D3C5B50EAB}" srcOrd="1" destOrd="0" presId="urn:microsoft.com/office/officeart/2005/8/layout/vList3#1"/>
    <dgm:cxn modelId="{E80C0C73-6AB0-40BF-9FA9-AD9DF39D8A04}" type="presParOf" srcId="{31A805A2-0414-4C6B-8E93-CC832EDD3D5E}" destId="{6A83E32B-FCB1-4827-BCA5-AD6C4F288BE0}" srcOrd="3" destOrd="0" presId="urn:microsoft.com/office/officeart/2005/8/layout/vList3#1"/>
    <dgm:cxn modelId="{20A8D347-C3AC-4375-BC06-C3F1C49FC8E9}" type="presParOf" srcId="{31A805A2-0414-4C6B-8E93-CC832EDD3D5E}" destId="{06894D91-2E31-4A3B-B711-1404FE6F4BE0}" srcOrd="4" destOrd="0" presId="urn:microsoft.com/office/officeart/2005/8/layout/vList3#1"/>
    <dgm:cxn modelId="{6D4F49FF-A4DB-4FA6-BCD8-67A355BDF6BC}" type="presParOf" srcId="{06894D91-2E31-4A3B-B711-1404FE6F4BE0}" destId="{B944DF85-1408-4B6A-84AC-0A9EC15B85F5}" srcOrd="0" destOrd="0" presId="urn:microsoft.com/office/officeart/2005/8/layout/vList3#1"/>
    <dgm:cxn modelId="{F8301235-3961-4533-880C-9738A1A57ECB}" type="presParOf" srcId="{06894D91-2E31-4A3B-B711-1404FE6F4BE0}" destId="{76F811D3-E6EC-4FFA-977E-2DF7F3F59715}" srcOrd="1" destOrd="0" presId="urn:microsoft.com/office/officeart/2005/8/layout/vList3#1"/>
    <dgm:cxn modelId="{57899B7B-B494-422A-A66D-F9A05930EB16}" type="presParOf" srcId="{31A805A2-0414-4C6B-8E93-CC832EDD3D5E}" destId="{E87519C7-889E-4433-B93A-9886B635E3CF}" srcOrd="5" destOrd="0" presId="urn:microsoft.com/office/officeart/2005/8/layout/vList3#1"/>
    <dgm:cxn modelId="{18058837-0EC7-477D-A220-4E6978590039}" type="presParOf" srcId="{31A805A2-0414-4C6B-8E93-CC832EDD3D5E}" destId="{9A2A80C3-A472-49BF-927A-876F555C87BD}" srcOrd="6" destOrd="0" presId="urn:microsoft.com/office/officeart/2005/8/layout/vList3#1"/>
    <dgm:cxn modelId="{077C0190-0BB6-4B4F-A211-02A31233F729}" type="presParOf" srcId="{9A2A80C3-A472-49BF-927A-876F555C87BD}" destId="{DD0BD45D-FB3A-46EC-B985-D3E0D0DA3512}" srcOrd="0" destOrd="0" presId="urn:microsoft.com/office/officeart/2005/8/layout/vList3#1"/>
    <dgm:cxn modelId="{D9DB08BF-CFCA-41FC-8441-289A54A30928}" type="presParOf" srcId="{9A2A80C3-A472-49BF-927A-876F555C87BD}" destId="{50A6135E-BDB5-4127-A640-8FDDB00F9495}" srcOrd="1" destOrd="0" presId="urn:microsoft.com/office/officeart/2005/8/layout/vList3#1"/>
    <dgm:cxn modelId="{1EE3C0DD-63AD-4F08-AD22-D4B5E3A2907F}" type="presParOf" srcId="{31A805A2-0414-4C6B-8E93-CC832EDD3D5E}" destId="{10757D02-463D-452F-9112-99A3B6C4B0C1}" srcOrd="7" destOrd="0" presId="urn:microsoft.com/office/officeart/2005/8/layout/vList3#1"/>
    <dgm:cxn modelId="{EF73C1B9-3908-4F09-958C-9756BDDB1100}" type="presParOf" srcId="{31A805A2-0414-4C6B-8E93-CC832EDD3D5E}" destId="{050BB770-AC3A-4E56-B89B-C99B675B1126}" srcOrd="8" destOrd="0" presId="urn:microsoft.com/office/officeart/2005/8/layout/vList3#1"/>
    <dgm:cxn modelId="{26B4471C-EC04-4E9A-BE01-63967F3B8AED}" type="presParOf" srcId="{050BB770-AC3A-4E56-B89B-C99B675B1126}" destId="{EB0AFD95-F8F4-4DB6-88C0-4CCA63A2DA3B}" srcOrd="0" destOrd="0" presId="urn:microsoft.com/office/officeart/2005/8/layout/vList3#1"/>
    <dgm:cxn modelId="{DCED1257-619F-4556-A123-E708F8D4EFD6}" type="presParOf" srcId="{050BB770-AC3A-4E56-B89B-C99B675B1126}" destId="{7259C327-A604-4448-A215-BEB057131F46}" srcOrd="1" destOrd="0" presId="urn:microsoft.com/office/officeart/2005/8/layout/vList3#1"/>
    <dgm:cxn modelId="{384B2AA2-23DA-4EA7-9232-2D62F29E7775}" type="presParOf" srcId="{31A805A2-0414-4C6B-8E93-CC832EDD3D5E}" destId="{CBD7264C-7718-4E65-960A-3CE1B34D3857}" srcOrd="9" destOrd="0" presId="urn:microsoft.com/office/officeart/2005/8/layout/vList3#1"/>
    <dgm:cxn modelId="{42C97CF8-4871-46A0-949E-0485925D1FB8}" type="presParOf" srcId="{31A805A2-0414-4C6B-8E93-CC832EDD3D5E}" destId="{DCA582F5-8DE9-4B7C-80B3-78A122EB4029}" srcOrd="10" destOrd="0" presId="urn:microsoft.com/office/officeart/2005/8/layout/vList3#1"/>
    <dgm:cxn modelId="{08297CBA-ECC5-4FCE-8738-E35B2CC803C2}" type="presParOf" srcId="{DCA582F5-8DE9-4B7C-80B3-78A122EB4029}" destId="{D1B71676-44C2-4981-AE6D-5B648552538C}" srcOrd="0" destOrd="0" presId="urn:microsoft.com/office/officeart/2005/8/layout/vList3#1"/>
    <dgm:cxn modelId="{575C1910-8DED-4DED-9B79-041BE29F7D16}" type="presParOf" srcId="{DCA582F5-8DE9-4B7C-80B3-78A122EB4029}" destId="{31FAAC2F-81E0-4AEC-B309-6B61D1D6326A}" srcOrd="1" destOrd="0" presId="urn:microsoft.com/office/officeart/2005/8/layout/vList3#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6277CAD-D906-447D-A760-C0CC7C7AB376}" type="doc">
      <dgm:prSet loTypeId="urn:microsoft.com/office/officeart/2005/8/layout/arrow2" loCatId="process" qsTypeId="urn:microsoft.com/office/officeart/2005/8/quickstyle/3d3" qsCatId="3D" csTypeId="urn:microsoft.com/office/officeart/2005/8/colors/accent4_1" csCatId="accent4" phldr="1"/>
      <dgm:spPr/>
      <dgm:t>
        <a:bodyPr/>
        <a:lstStyle/>
        <a:p>
          <a:endParaRPr lang="ru-RU"/>
        </a:p>
      </dgm:t>
    </dgm:pt>
    <dgm:pt modelId="{EACE26DD-121D-4524-8D6D-7D134EE6376E}">
      <dgm:prSet phldrT="[Текст]"/>
      <dgm:spPr/>
      <dgm:t>
        <a:bodyPr/>
        <a:lstStyle/>
        <a:p>
          <a:r>
            <a:rPr lang="kk-KZ" b="1" cap="none" spc="0" dirty="0" smtClean="0">
              <a:ln w="1905"/>
              <a:solidFill>
                <a:srgbClr val="C00000"/>
              </a:solidFill>
              <a:effectLst>
                <a:innerShdw blurRad="69850" dist="43180" dir="5400000">
                  <a:srgbClr val="000000">
                    <a:alpha val="65000"/>
                  </a:srgbClr>
                </a:innerShdw>
              </a:effectLst>
            </a:rPr>
            <a:t>№18 «Түсім» ҚЕХС </a:t>
          </a:r>
          <a:endParaRPr lang="ru-RU" b="1" cap="none" spc="0" dirty="0">
            <a:ln w="1905"/>
            <a:solidFill>
              <a:srgbClr val="C00000"/>
            </a:solidFill>
            <a:effectLst>
              <a:innerShdw blurRad="69850" dist="43180" dir="5400000">
                <a:srgbClr val="000000">
                  <a:alpha val="65000"/>
                </a:srgbClr>
              </a:innerShdw>
            </a:effectLst>
          </a:endParaRPr>
        </a:p>
      </dgm:t>
    </dgm:pt>
    <dgm:pt modelId="{4EA577ED-689D-4B26-8F1A-AA1123A552C2}" type="parTrans" cxnId="{0021B9E8-FC19-4141-A7C7-367F7FB4D1A5}">
      <dgm:prSet/>
      <dgm:spPr/>
      <dgm:t>
        <a:bodyPr/>
        <a:lstStyle/>
        <a:p>
          <a:endParaRPr lang="ru-RU"/>
        </a:p>
      </dgm:t>
    </dgm:pt>
    <dgm:pt modelId="{491F9982-7C90-4062-B114-AD4B4947D5D4}" type="sibTrans" cxnId="{0021B9E8-FC19-4141-A7C7-367F7FB4D1A5}">
      <dgm:prSet/>
      <dgm:spPr/>
      <dgm:t>
        <a:bodyPr/>
        <a:lstStyle/>
        <a:p>
          <a:endParaRPr lang="ru-RU"/>
        </a:p>
      </dgm:t>
    </dgm:pt>
    <dgm:pt modelId="{0C706E74-1338-4DF4-B45F-E49E5B53A87B}">
      <dgm:prSet phldrT="[Текст]"/>
      <dgm:spPr/>
      <dgm:t>
        <a:bodyPr/>
        <a:lstStyle/>
        <a:p>
          <a:r>
            <a:rPr lang="kk-KZ" b="1" cap="none" spc="0" dirty="0" smtClean="0">
              <a:ln w="1905"/>
              <a:solidFill>
                <a:srgbClr val="C00000"/>
              </a:solidFill>
              <a:effectLst>
                <a:innerShdw blurRad="69850" dist="43180" dir="5400000">
                  <a:srgbClr val="000000">
                    <a:alpha val="65000"/>
                  </a:srgbClr>
                </a:innerShdw>
              </a:effectLst>
            </a:rPr>
            <a:t>№39 «Қаржылық құралдар:  тану мен бағалау» ҚЕХС </a:t>
          </a:r>
          <a:endParaRPr lang="ru-RU" b="1" cap="none" spc="0" dirty="0">
            <a:ln w="1905"/>
            <a:solidFill>
              <a:srgbClr val="C00000"/>
            </a:solidFill>
            <a:effectLst>
              <a:innerShdw blurRad="69850" dist="43180" dir="5400000">
                <a:srgbClr val="000000">
                  <a:alpha val="65000"/>
                </a:srgbClr>
              </a:innerShdw>
            </a:effectLst>
          </a:endParaRPr>
        </a:p>
      </dgm:t>
    </dgm:pt>
    <dgm:pt modelId="{9D532540-512E-438B-A96C-B6A1778D050D}" type="parTrans" cxnId="{14563071-8934-480C-879D-000D349DF7CD}">
      <dgm:prSet/>
      <dgm:spPr/>
      <dgm:t>
        <a:bodyPr/>
        <a:lstStyle/>
        <a:p>
          <a:endParaRPr lang="ru-RU"/>
        </a:p>
      </dgm:t>
    </dgm:pt>
    <dgm:pt modelId="{184FF3F6-2FF4-43CA-978D-9C49CCF44E1E}" type="sibTrans" cxnId="{14563071-8934-480C-879D-000D349DF7CD}">
      <dgm:prSet/>
      <dgm:spPr/>
      <dgm:t>
        <a:bodyPr/>
        <a:lstStyle/>
        <a:p>
          <a:endParaRPr lang="ru-RU"/>
        </a:p>
      </dgm:t>
    </dgm:pt>
    <dgm:pt modelId="{841B2E7A-659B-4CDD-A390-715A1156731B}">
      <dgm:prSet/>
      <dgm:spPr/>
      <dgm:t>
        <a:bodyPr/>
        <a:lstStyle/>
        <a:p>
          <a:r>
            <a:rPr lang="kk-KZ" b="1" cap="none" spc="0" dirty="0" smtClean="0">
              <a:ln w="1905"/>
              <a:solidFill>
                <a:srgbClr val="C00000"/>
              </a:solidFill>
              <a:effectLst>
                <a:innerShdw blurRad="69850" dist="43180" dir="5400000">
                  <a:srgbClr val="000000">
                    <a:alpha val="65000"/>
                  </a:srgbClr>
                </a:innerShdw>
              </a:effectLst>
            </a:rPr>
            <a:t>№1 «Қаржылық есептілікті ұсыну» ҚЕХС </a:t>
          </a:r>
          <a:endParaRPr lang="ru-RU" b="1" cap="none" spc="0" dirty="0">
            <a:ln w="1905"/>
            <a:solidFill>
              <a:srgbClr val="C00000"/>
            </a:solidFill>
            <a:effectLst>
              <a:innerShdw blurRad="69850" dist="43180" dir="5400000">
                <a:srgbClr val="000000">
                  <a:alpha val="65000"/>
                </a:srgbClr>
              </a:innerShdw>
            </a:effectLst>
          </a:endParaRPr>
        </a:p>
      </dgm:t>
    </dgm:pt>
    <dgm:pt modelId="{8A2AD6EC-4BE8-48F8-A58B-A21CD32D3033}" type="parTrans" cxnId="{D1EC4C6B-F5A7-4954-A3E9-26E17A14D784}">
      <dgm:prSet/>
      <dgm:spPr/>
      <dgm:t>
        <a:bodyPr/>
        <a:lstStyle/>
        <a:p>
          <a:endParaRPr lang="ru-RU"/>
        </a:p>
      </dgm:t>
    </dgm:pt>
    <dgm:pt modelId="{4ED3AAD3-1FCA-494F-9B1E-AE391DD2FED4}" type="sibTrans" cxnId="{D1EC4C6B-F5A7-4954-A3E9-26E17A14D784}">
      <dgm:prSet/>
      <dgm:spPr/>
      <dgm:t>
        <a:bodyPr/>
        <a:lstStyle/>
        <a:p>
          <a:endParaRPr lang="ru-RU"/>
        </a:p>
      </dgm:t>
    </dgm:pt>
    <dgm:pt modelId="{20E3510E-60C0-4C45-96A7-285C4DE6BA32}" type="pres">
      <dgm:prSet presAssocID="{56277CAD-D906-447D-A760-C0CC7C7AB376}" presName="arrowDiagram" presStyleCnt="0">
        <dgm:presLayoutVars>
          <dgm:chMax val="5"/>
          <dgm:dir/>
          <dgm:resizeHandles val="exact"/>
        </dgm:presLayoutVars>
      </dgm:prSet>
      <dgm:spPr/>
      <dgm:t>
        <a:bodyPr/>
        <a:lstStyle/>
        <a:p>
          <a:endParaRPr lang="ru-RU"/>
        </a:p>
      </dgm:t>
    </dgm:pt>
    <dgm:pt modelId="{C6EA24E5-2E8C-4BAB-9A23-CB15BF069570}" type="pres">
      <dgm:prSet presAssocID="{56277CAD-D906-447D-A760-C0CC7C7AB376}" presName="arrow" presStyleLbl="bgShp" presStyleIdx="0" presStyleCnt="1" custScaleX="123914"/>
      <dgm:spPr/>
      <dgm:t>
        <a:bodyPr/>
        <a:lstStyle/>
        <a:p>
          <a:endParaRPr lang="ru-RU"/>
        </a:p>
      </dgm:t>
    </dgm:pt>
    <dgm:pt modelId="{56A289F5-5199-464B-BA23-596B3EE4674C}" type="pres">
      <dgm:prSet presAssocID="{56277CAD-D906-447D-A760-C0CC7C7AB376}" presName="arrowDiagram3" presStyleCnt="0"/>
      <dgm:spPr/>
      <dgm:t>
        <a:bodyPr/>
        <a:lstStyle/>
        <a:p>
          <a:endParaRPr lang="ru-RU"/>
        </a:p>
      </dgm:t>
    </dgm:pt>
    <dgm:pt modelId="{B6FA4921-2EBD-4AFC-8FD5-BB437B25B8B3}" type="pres">
      <dgm:prSet presAssocID="{EACE26DD-121D-4524-8D6D-7D134EE6376E}" presName="bullet3a" presStyleLbl="node1" presStyleIdx="0" presStyleCnt="3"/>
      <dgm:spPr/>
      <dgm:t>
        <a:bodyPr/>
        <a:lstStyle/>
        <a:p>
          <a:endParaRPr lang="ru-RU"/>
        </a:p>
      </dgm:t>
    </dgm:pt>
    <dgm:pt modelId="{D507425E-09FD-4BB7-9517-29BB1D18491B}" type="pres">
      <dgm:prSet presAssocID="{EACE26DD-121D-4524-8D6D-7D134EE6376E}" presName="textBox3a" presStyleLbl="revTx" presStyleIdx="0" presStyleCnt="3" custScaleX="77110">
        <dgm:presLayoutVars>
          <dgm:bulletEnabled val="1"/>
        </dgm:presLayoutVars>
      </dgm:prSet>
      <dgm:spPr/>
      <dgm:t>
        <a:bodyPr/>
        <a:lstStyle/>
        <a:p>
          <a:endParaRPr lang="ru-RU"/>
        </a:p>
      </dgm:t>
    </dgm:pt>
    <dgm:pt modelId="{B28965C1-7446-4052-88E1-BE21E11E87F5}" type="pres">
      <dgm:prSet presAssocID="{0C706E74-1338-4DF4-B45F-E49E5B53A87B}" presName="bullet3b" presStyleLbl="node1" presStyleIdx="1" presStyleCnt="3"/>
      <dgm:spPr/>
      <dgm:t>
        <a:bodyPr/>
        <a:lstStyle/>
        <a:p>
          <a:endParaRPr lang="ru-RU"/>
        </a:p>
      </dgm:t>
    </dgm:pt>
    <dgm:pt modelId="{0B19EC05-6935-4F04-9551-8028698DA4A8}" type="pres">
      <dgm:prSet presAssocID="{0C706E74-1338-4DF4-B45F-E49E5B53A87B}" presName="textBox3b" presStyleLbl="revTx" presStyleIdx="1" presStyleCnt="3">
        <dgm:presLayoutVars>
          <dgm:bulletEnabled val="1"/>
        </dgm:presLayoutVars>
      </dgm:prSet>
      <dgm:spPr/>
      <dgm:t>
        <a:bodyPr/>
        <a:lstStyle/>
        <a:p>
          <a:endParaRPr lang="ru-RU"/>
        </a:p>
      </dgm:t>
    </dgm:pt>
    <dgm:pt modelId="{2BD6D492-84CF-4FD3-BB1F-C5DE47DB71C3}" type="pres">
      <dgm:prSet presAssocID="{841B2E7A-659B-4CDD-A390-715A1156731B}" presName="bullet3c" presStyleLbl="node1" presStyleIdx="2" presStyleCnt="3"/>
      <dgm:spPr/>
      <dgm:t>
        <a:bodyPr/>
        <a:lstStyle/>
        <a:p>
          <a:endParaRPr lang="ru-RU"/>
        </a:p>
      </dgm:t>
    </dgm:pt>
    <dgm:pt modelId="{261250E5-ECE6-43E2-8BCE-64E492AD6E7B}" type="pres">
      <dgm:prSet presAssocID="{841B2E7A-659B-4CDD-A390-715A1156731B}" presName="textBox3c" presStyleLbl="revTx" presStyleIdx="2" presStyleCnt="3">
        <dgm:presLayoutVars>
          <dgm:bulletEnabled val="1"/>
        </dgm:presLayoutVars>
      </dgm:prSet>
      <dgm:spPr/>
      <dgm:t>
        <a:bodyPr/>
        <a:lstStyle/>
        <a:p>
          <a:endParaRPr lang="ru-RU"/>
        </a:p>
      </dgm:t>
    </dgm:pt>
  </dgm:ptLst>
  <dgm:cxnLst>
    <dgm:cxn modelId="{D1EC4C6B-F5A7-4954-A3E9-26E17A14D784}" srcId="{56277CAD-D906-447D-A760-C0CC7C7AB376}" destId="{841B2E7A-659B-4CDD-A390-715A1156731B}" srcOrd="2" destOrd="0" parTransId="{8A2AD6EC-4BE8-48F8-A58B-A21CD32D3033}" sibTransId="{4ED3AAD3-1FCA-494F-9B1E-AE391DD2FED4}"/>
    <dgm:cxn modelId="{1C469F0B-24A8-4F88-80EB-D3F550731FDD}" type="presOf" srcId="{0C706E74-1338-4DF4-B45F-E49E5B53A87B}" destId="{0B19EC05-6935-4F04-9551-8028698DA4A8}" srcOrd="0" destOrd="0" presId="urn:microsoft.com/office/officeart/2005/8/layout/arrow2"/>
    <dgm:cxn modelId="{C3DF3BC5-B86A-405C-88D0-5F578D752232}" type="presOf" srcId="{56277CAD-D906-447D-A760-C0CC7C7AB376}" destId="{20E3510E-60C0-4C45-96A7-285C4DE6BA32}" srcOrd="0" destOrd="0" presId="urn:microsoft.com/office/officeart/2005/8/layout/arrow2"/>
    <dgm:cxn modelId="{99441C01-0ACA-4F2A-A563-4A6E134D0367}" type="presOf" srcId="{841B2E7A-659B-4CDD-A390-715A1156731B}" destId="{261250E5-ECE6-43E2-8BCE-64E492AD6E7B}" srcOrd="0" destOrd="0" presId="urn:microsoft.com/office/officeart/2005/8/layout/arrow2"/>
    <dgm:cxn modelId="{14563071-8934-480C-879D-000D349DF7CD}" srcId="{56277CAD-D906-447D-A760-C0CC7C7AB376}" destId="{0C706E74-1338-4DF4-B45F-E49E5B53A87B}" srcOrd="1" destOrd="0" parTransId="{9D532540-512E-438B-A96C-B6A1778D050D}" sibTransId="{184FF3F6-2FF4-43CA-978D-9C49CCF44E1E}"/>
    <dgm:cxn modelId="{3BBEE4F6-C189-4196-9DC8-460779A880E6}" type="presOf" srcId="{EACE26DD-121D-4524-8D6D-7D134EE6376E}" destId="{D507425E-09FD-4BB7-9517-29BB1D18491B}" srcOrd="0" destOrd="0" presId="urn:microsoft.com/office/officeart/2005/8/layout/arrow2"/>
    <dgm:cxn modelId="{0021B9E8-FC19-4141-A7C7-367F7FB4D1A5}" srcId="{56277CAD-D906-447D-A760-C0CC7C7AB376}" destId="{EACE26DD-121D-4524-8D6D-7D134EE6376E}" srcOrd="0" destOrd="0" parTransId="{4EA577ED-689D-4B26-8F1A-AA1123A552C2}" sibTransId="{491F9982-7C90-4062-B114-AD4B4947D5D4}"/>
    <dgm:cxn modelId="{F11518D1-1B03-4320-9458-B1882C576379}" type="presParOf" srcId="{20E3510E-60C0-4C45-96A7-285C4DE6BA32}" destId="{C6EA24E5-2E8C-4BAB-9A23-CB15BF069570}" srcOrd="0" destOrd="0" presId="urn:microsoft.com/office/officeart/2005/8/layout/arrow2"/>
    <dgm:cxn modelId="{96075D68-7823-40B6-9BBF-D76D69D6C472}" type="presParOf" srcId="{20E3510E-60C0-4C45-96A7-285C4DE6BA32}" destId="{56A289F5-5199-464B-BA23-596B3EE4674C}" srcOrd="1" destOrd="0" presId="urn:microsoft.com/office/officeart/2005/8/layout/arrow2"/>
    <dgm:cxn modelId="{210A25B4-EDE7-4556-9281-4155A85382A0}" type="presParOf" srcId="{56A289F5-5199-464B-BA23-596B3EE4674C}" destId="{B6FA4921-2EBD-4AFC-8FD5-BB437B25B8B3}" srcOrd="0" destOrd="0" presId="urn:microsoft.com/office/officeart/2005/8/layout/arrow2"/>
    <dgm:cxn modelId="{6F5A0AE4-0A86-41AB-84E1-15E18E28B08C}" type="presParOf" srcId="{56A289F5-5199-464B-BA23-596B3EE4674C}" destId="{D507425E-09FD-4BB7-9517-29BB1D18491B}" srcOrd="1" destOrd="0" presId="urn:microsoft.com/office/officeart/2005/8/layout/arrow2"/>
    <dgm:cxn modelId="{BCE31582-3FA0-4493-9055-97BF393C1946}" type="presParOf" srcId="{56A289F5-5199-464B-BA23-596B3EE4674C}" destId="{B28965C1-7446-4052-88E1-BE21E11E87F5}" srcOrd="2" destOrd="0" presId="urn:microsoft.com/office/officeart/2005/8/layout/arrow2"/>
    <dgm:cxn modelId="{2920C40B-E17C-49F7-9AEA-FCAFB7E59C02}" type="presParOf" srcId="{56A289F5-5199-464B-BA23-596B3EE4674C}" destId="{0B19EC05-6935-4F04-9551-8028698DA4A8}" srcOrd="3" destOrd="0" presId="urn:microsoft.com/office/officeart/2005/8/layout/arrow2"/>
    <dgm:cxn modelId="{1095429C-A4B1-487F-954D-44B613D14D97}" type="presParOf" srcId="{56A289F5-5199-464B-BA23-596B3EE4674C}" destId="{2BD6D492-84CF-4FD3-BB1F-C5DE47DB71C3}" srcOrd="4" destOrd="0" presId="urn:microsoft.com/office/officeart/2005/8/layout/arrow2"/>
    <dgm:cxn modelId="{504B9979-D94B-4546-972D-865E15E767D7}" type="presParOf" srcId="{56A289F5-5199-464B-BA23-596B3EE4674C}" destId="{261250E5-ECE6-43E2-8BCE-64E492AD6E7B}"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3B9EE39-5020-4FFC-A5CE-FE00411798B0}" type="doc">
      <dgm:prSet loTypeId="urn:microsoft.com/office/officeart/2005/8/layout/hierarchy3" loCatId="hierarchy" qsTypeId="urn:microsoft.com/office/officeart/2005/8/quickstyle/simple1" qsCatId="simple" csTypeId="urn:microsoft.com/office/officeart/2005/8/colors/accent5_2" csCatId="accent5" phldr="1"/>
      <dgm:spPr/>
      <dgm:t>
        <a:bodyPr/>
        <a:lstStyle/>
        <a:p>
          <a:endParaRPr lang="ru-RU"/>
        </a:p>
      </dgm:t>
    </dgm:pt>
    <dgm:pt modelId="{9BFBAD47-C57E-463A-93D8-52D6BA3223C6}">
      <dgm:prSet phldrT="[Текст]"/>
      <dgm:spPr/>
      <dgm:t>
        <a:bodyPr/>
        <a:lstStyle/>
        <a:p>
          <a:r>
            <a:rPr lang="kk-KZ" dirty="0" smtClean="0">
              <a:solidFill>
                <a:srgbClr val="002060"/>
              </a:solidFill>
            </a:rPr>
            <a:t>несиеге толық қолдануынан пайыз әдісі (кіріс пен шығыс туралы есеп)</a:t>
          </a:r>
          <a:endParaRPr lang="ru-RU" dirty="0">
            <a:solidFill>
              <a:srgbClr val="002060"/>
            </a:solidFill>
          </a:endParaRPr>
        </a:p>
      </dgm:t>
    </dgm:pt>
    <dgm:pt modelId="{7263CAC6-7814-4D6F-BF74-0098263C2EF0}" type="parTrans" cxnId="{92CA0F6A-1B01-4BB8-942C-06275B4980F5}">
      <dgm:prSet/>
      <dgm:spPr/>
      <dgm:t>
        <a:bodyPr/>
        <a:lstStyle/>
        <a:p>
          <a:endParaRPr lang="ru-RU">
            <a:solidFill>
              <a:srgbClr val="002060"/>
            </a:solidFill>
          </a:endParaRPr>
        </a:p>
      </dgm:t>
    </dgm:pt>
    <dgm:pt modelId="{9FE47F6B-10DD-4861-8475-2F6E48EFF249}" type="sibTrans" cxnId="{92CA0F6A-1B01-4BB8-942C-06275B4980F5}">
      <dgm:prSet/>
      <dgm:spPr/>
      <dgm:t>
        <a:bodyPr/>
        <a:lstStyle/>
        <a:p>
          <a:endParaRPr lang="ru-RU">
            <a:solidFill>
              <a:srgbClr val="002060"/>
            </a:solidFill>
          </a:endParaRPr>
        </a:p>
      </dgm:t>
    </dgm:pt>
    <dgm:pt modelId="{21ED3A1B-A4E5-4EE6-8BD3-8E5635EBA6E2}">
      <dgm:prSet phldrT="[Текст]"/>
      <dgm:spPr/>
      <dgm:t>
        <a:bodyPr/>
        <a:lstStyle/>
        <a:p>
          <a:r>
            <a:rPr lang="kk-KZ" dirty="0" smtClean="0">
              <a:solidFill>
                <a:srgbClr val="002060"/>
              </a:solidFill>
            </a:rPr>
            <a:t>Әдістің мақсаты: күмәнді ДҚ шығынының пайда болу нәтижесінде нақты өлшеулер болып табылады. </a:t>
          </a:r>
          <a:endParaRPr lang="ru-RU" dirty="0">
            <a:solidFill>
              <a:srgbClr val="002060"/>
            </a:solidFill>
          </a:endParaRPr>
        </a:p>
      </dgm:t>
    </dgm:pt>
    <dgm:pt modelId="{5CB6A5B8-0842-4BE9-BC57-6C08D0A9C776}" type="parTrans" cxnId="{4D08CF39-BAB7-4222-92C9-8318FC3DCA2C}">
      <dgm:prSet/>
      <dgm:spPr/>
      <dgm:t>
        <a:bodyPr/>
        <a:lstStyle/>
        <a:p>
          <a:endParaRPr lang="ru-RU">
            <a:solidFill>
              <a:srgbClr val="002060"/>
            </a:solidFill>
          </a:endParaRPr>
        </a:p>
      </dgm:t>
    </dgm:pt>
    <dgm:pt modelId="{AE479660-87B8-4488-86E9-CB7F93289EAD}" type="sibTrans" cxnId="{4D08CF39-BAB7-4222-92C9-8318FC3DCA2C}">
      <dgm:prSet/>
      <dgm:spPr/>
      <dgm:t>
        <a:bodyPr/>
        <a:lstStyle/>
        <a:p>
          <a:endParaRPr lang="ru-RU">
            <a:solidFill>
              <a:srgbClr val="002060"/>
            </a:solidFill>
          </a:endParaRPr>
        </a:p>
      </dgm:t>
    </dgm:pt>
    <dgm:pt modelId="{EE4D6744-3307-4D87-84E7-89EB1B5F47FC}">
      <dgm:prSet phldrT="[Текст]"/>
      <dgm:spPr/>
      <dgm:t>
        <a:bodyPr/>
        <a:lstStyle/>
        <a:p>
          <a:r>
            <a:rPr lang="kk-KZ" dirty="0" smtClean="0">
              <a:solidFill>
                <a:srgbClr val="002060"/>
              </a:solidFill>
            </a:rPr>
            <a:t>төлеу мерзімі бойынша ДҚ есептеу әдісі (бухгалтерлік баланс).</a:t>
          </a:r>
          <a:endParaRPr lang="ru-RU" dirty="0">
            <a:solidFill>
              <a:srgbClr val="002060"/>
            </a:solidFill>
          </a:endParaRPr>
        </a:p>
      </dgm:t>
    </dgm:pt>
    <dgm:pt modelId="{CFF3568B-4049-4B10-B568-21AB6A7C879D}" type="parTrans" cxnId="{01C0D589-AE0E-405D-A8A9-763332454F2F}">
      <dgm:prSet/>
      <dgm:spPr/>
      <dgm:t>
        <a:bodyPr/>
        <a:lstStyle/>
        <a:p>
          <a:endParaRPr lang="ru-RU">
            <a:solidFill>
              <a:srgbClr val="002060"/>
            </a:solidFill>
          </a:endParaRPr>
        </a:p>
      </dgm:t>
    </dgm:pt>
    <dgm:pt modelId="{40E68893-F5A4-42EB-A87E-5328FA83AC44}" type="sibTrans" cxnId="{01C0D589-AE0E-405D-A8A9-763332454F2F}">
      <dgm:prSet/>
      <dgm:spPr/>
      <dgm:t>
        <a:bodyPr/>
        <a:lstStyle/>
        <a:p>
          <a:endParaRPr lang="ru-RU">
            <a:solidFill>
              <a:srgbClr val="002060"/>
            </a:solidFill>
          </a:endParaRPr>
        </a:p>
      </dgm:t>
    </dgm:pt>
    <dgm:pt modelId="{77BFED72-6B7F-4775-A25C-8F0A2BDA66BC}">
      <dgm:prSet phldrT="[Текст]"/>
      <dgm:spPr/>
      <dgm:t>
        <a:bodyPr/>
        <a:lstStyle/>
        <a:p>
          <a:r>
            <a:rPr lang="kk-KZ" dirty="0" smtClean="0">
              <a:solidFill>
                <a:srgbClr val="002060"/>
              </a:solidFill>
            </a:rPr>
            <a:t>Әдістің мақсаты: ДҚ-ң таза бағасын нақты өлшеу болып табылды.</a:t>
          </a:r>
          <a:endParaRPr lang="ru-RU" dirty="0">
            <a:solidFill>
              <a:srgbClr val="002060"/>
            </a:solidFill>
          </a:endParaRPr>
        </a:p>
      </dgm:t>
    </dgm:pt>
    <dgm:pt modelId="{05F648D4-5F79-4835-9F9C-F363C2EA51B0}" type="parTrans" cxnId="{99B74069-22F6-4482-A0DC-95529823890F}">
      <dgm:prSet/>
      <dgm:spPr/>
      <dgm:t>
        <a:bodyPr/>
        <a:lstStyle/>
        <a:p>
          <a:endParaRPr lang="ru-RU">
            <a:solidFill>
              <a:srgbClr val="002060"/>
            </a:solidFill>
          </a:endParaRPr>
        </a:p>
      </dgm:t>
    </dgm:pt>
    <dgm:pt modelId="{B4BF8370-4184-4C94-93FB-D970F3DAB4D0}" type="sibTrans" cxnId="{99B74069-22F6-4482-A0DC-95529823890F}">
      <dgm:prSet/>
      <dgm:spPr/>
      <dgm:t>
        <a:bodyPr/>
        <a:lstStyle/>
        <a:p>
          <a:endParaRPr lang="ru-RU">
            <a:solidFill>
              <a:srgbClr val="002060"/>
            </a:solidFill>
          </a:endParaRPr>
        </a:p>
      </dgm:t>
    </dgm:pt>
    <dgm:pt modelId="{3DB77917-1491-4419-90BE-A2CCE171B626}" type="pres">
      <dgm:prSet presAssocID="{A3B9EE39-5020-4FFC-A5CE-FE00411798B0}" presName="diagram" presStyleCnt="0">
        <dgm:presLayoutVars>
          <dgm:chPref val="1"/>
          <dgm:dir/>
          <dgm:animOne val="branch"/>
          <dgm:animLvl val="lvl"/>
          <dgm:resizeHandles/>
        </dgm:presLayoutVars>
      </dgm:prSet>
      <dgm:spPr/>
      <dgm:t>
        <a:bodyPr/>
        <a:lstStyle/>
        <a:p>
          <a:endParaRPr lang="ru-RU"/>
        </a:p>
      </dgm:t>
    </dgm:pt>
    <dgm:pt modelId="{B08006E0-AFC2-40AD-A781-0442874BEC3E}" type="pres">
      <dgm:prSet presAssocID="{9BFBAD47-C57E-463A-93D8-52D6BA3223C6}" presName="root" presStyleCnt="0"/>
      <dgm:spPr/>
    </dgm:pt>
    <dgm:pt modelId="{A1A9FD55-E928-477E-8400-D2B4E120D54C}" type="pres">
      <dgm:prSet presAssocID="{9BFBAD47-C57E-463A-93D8-52D6BA3223C6}" presName="rootComposite" presStyleCnt="0"/>
      <dgm:spPr/>
    </dgm:pt>
    <dgm:pt modelId="{5AE8B807-7292-4BA7-A6FD-A3F8F735E17F}" type="pres">
      <dgm:prSet presAssocID="{9BFBAD47-C57E-463A-93D8-52D6BA3223C6}" presName="rootText" presStyleLbl="node1" presStyleIdx="0" presStyleCnt="2"/>
      <dgm:spPr/>
      <dgm:t>
        <a:bodyPr/>
        <a:lstStyle/>
        <a:p>
          <a:endParaRPr lang="ru-RU"/>
        </a:p>
      </dgm:t>
    </dgm:pt>
    <dgm:pt modelId="{88B16D31-3B53-4B16-8DE6-FA132AE463A2}" type="pres">
      <dgm:prSet presAssocID="{9BFBAD47-C57E-463A-93D8-52D6BA3223C6}" presName="rootConnector" presStyleLbl="node1" presStyleIdx="0" presStyleCnt="2"/>
      <dgm:spPr/>
      <dgm:t>
        <a:bodyPr/>
        <a:lstStyle/>
        <a:p>
          <a:endParaRPr lang="ru-RU"/>
        </a:p>
      </dgm:t>
    </dgm:pt>
    <dgm:pt modelId="{700F4170-C916-4D4C-9FFA-49E13C898A33}" type="pres">
      <dgm:prSet presAssocID="{9BFBAD47-C57E-463A-93D8-52D6BA3223C6}" presName="childShape" presStyleCnt="0"/>
      <dgm:spPr/>
    </dgm:pt>
    <dgm:pt modelId="{D54CD473-3449-46ED-8A0D-B28FDB4CB5AE}" type="pres">
      <dgm:prSet presAssocID="{5CB6A5B8-0842-4BE9-BC57-6C08D0A9C776}" presName="Name13" presStyleLbl="parChTrans1D2" presStyleIdx="0" presStyleCnt="2"/>
      <dgm:spPr/>
      <dgm:t>
        <a:bodyPr/>
        <a:lstStyle/>
        <a:p>
          <a:endParaRPr lang="ru-RU"/>
        </a:p>
      </dgm:t>
    </dgm:pt>
    <dgm:pt modelId="{2BBB770C-B7F5-4972-B746-366329C67B58}" type="pres">
      <dgm:prSet presAssocID="{21ED3A1B-A4E5-4EE6-8BD3-8E5635EBA6E2}" presName="childText" presStyleLbl="bgAcc1" presStyleIdx="0" presStyleCnt="2">
        <dgm:presLayoutVars>
          <dgm:bulletEnabled val="1"/>
        </dgm:presLayoutVars>
      </dgm:prSet>
      <dgm:spPr/>
      <dgm:t>
        <a:bodyPr/>
        <a:lstStyle/>
        <a:p>
          <a:endParaRPr lang="ru-RU"/>
        </a:p>
      </dgm:t>
    </dgm:pt>
    <dgm:pt modelId="{2A68539F-C7E5-45FD-A3F0-192570C56DEE}" type="pres">
      <dgm:prSet presAssocID="{EE4D6744-3307-4D87-84E7-89EB1B5F47FC}" presName="root" presStyleCnt="0"/>
      <dgm:spPr/>
    </dgm:pt>
    <dgm:pt modelId="{38BD4CB6-3012-4AC1-8C9D-5CA65171268E}" type="pres">
      <dgm:prSet presAssocID="{EE4D6744-3307-4D87-84E7-89EB1B5F47FC}" presName="rootComposite" presStyleCnt="0"/>
      <dgm:spPr/>
    </dgm:pt>
    <dgm:pt modelId="{D37F03DC-FD73-4DF3-970E-0D8568DAAA4B}" type="pres">
      <dgm:prSet presAssocID="{EE4D6744-3307-4D87-84E7-89EB1B5F47FC}" presName="rootText" presStyleLbl="node1" presStyleIdx="1" presStyleCnt="2"/>
      <dgm:spPr/>
      <dgm:t>
        <a:bodyPr/>
        <a:lstStyle/>
        <a:p>
          <a:endParaRPr lang="ru-RU"/>
        </a:p>
      </dgm:t>
    </dgm:pt>
    <dgm:pt modelId="{EA3D711A-6B66-4031-875A-A6105C06F50C}" type="pres">
      <dgm:prSet presAssocID="{EE4D6744-3307-4D87-84E7-89EB1B5F47FC}" presName="rootConnector" presStyleLbl="node1" presStyleIdx="1" presStyleCnt="2"/>
      <dgm:spPr/>
      <dgm:t>
        <a:bodyPr/>
        <a:lstStyle/>
        <a:p>
          <a:endParaRPr lang="ru-RU"/>
        </a:p>
      </dgm:t>
    </dgm:pt>
    <dgm:pt modelId="{A84B3618-7C39-4BEE-9205-1398D64BAE60}" type="pres">
      <dgm:prSet presAssocID="{EE4D6744-3307-4D87-84E7-89EB1B5F47FC}" presName="childShape" presStyleCnt="0"/>
      <dgm:spPr/>
    </dgm:pt>
    <dgm:pt modelId="{03B5071B-FF9F-4338-9C9A-BBD4F807A757}" type="pres">
      <dgm:prSet presAssocID="{05F648D4-5F79-4835-9F9C-F363C2EA51B0}" presName="Name13" presStyleLbl="parChTrans1D2" presStyleIdx="1" presStyleCnt="2"/>
      <dgm:spPr/>
      <dgm:t>
        <a:bodyPr/>
        <a:lstStyle/>
        <a:p>
          <a:endParaRPr lang="ru-RU"/>
        </a:p>
      </dgm:t>
    </dgm:pt>
    <dgm:pt modelId="{6FA7678D-9FD3-40AE-A2FF-19F108266980}" type="pres">
      <dgm:prSet presAssocID="{77BFED72-6B7F-4775-A25C-8F0A2BDA66BC}" presName="childText" presStyleLbl="bgAcc1" presStyleIdx="1" presStyleCnt="2">
        <dgm:presLayoutVars>
          <dgm:bulletEnabled val="1"/>
        </dgm:presLayoutVars>
      </dgm:prSet>
      <dgm:spPr/>
      <dgm:t>
        <a:bodyPr/>
        <a:lstStyle/>
        <a:p>
          <a:endParaRPr lang="ru-RU"/>
        </a:p>
      </dgm:t>
    </dgm:pt>
  </dgm:ptLst>
  <dgm:cxnLst>
    <dgm:cxn modelId="{B95A799E-8F7E-43B3-BEA6-2F45146C05F6}" type="presOf" srcId="{9BFBAD47-C57E-463A-93D8-52D6BA3223C6}" destId="{5AE8B807-7292-4BA7-A6FD-A3F8F735E17F}" srcOrd="0" destOrd="0" presId="urn:microsoft.com/office/officeart/2005/8/layout/hierarchy3"/>
    <dgm:cxn modelId="{99B74069-22F6-4482-A0DC-95529823890F}" srcId="{EE4D6744-3307-4D87-84E7-89EB1B5F47FC}" destId="{77BFED72-6B7F-4775-A25C-8F0A2BDA66BC}" srcOrd="0" destOrd="0" parTransId="{05F648D4-5F79-4835-9F9C-F363C2EA51B0}" sibTransId="{B4BF8370-4184-4C94-93FB-D970F3DAB4D0}"/>
    <dgm:cxn modelId="{606D70AC-480C-4037-8680-E95B2BCF653C}" type="presOf" srcId="{21ED3A1B-A4E5-4EE6-8BD3-8E5635EBA6E2}" destId="{2BBB770C-B7F5-4972-B746-366329C67B58}" srcOrd="0" destOrd="0" presId="urn:microsoft.com/office/officeart/2005/8/layout/hierarchy3"/>
    <dgm:cxn modelId="{4D08CF39-BAB7-4222-92C9-8318FC3DCA2C}" srcId="{9BFBAD47-C57E-463A-93D8-52D6BA3223C6}" destId="{21ED3A1B-A4E5-4EE6-8BD3-8E5635EBA6E2}" srcOrd="0" destOrd="0" parTransId="{5CB6A5B8-0842-4BE9-BC57-6C08D0A9C776}" sibTransId="{AE479660-87B8-4488-86E9-CB7F93289EAD}"/>
    <dgm:cxn modelId="{674A01C6-23F1-4907-834F-65944614FE85}" type="presOf" srcId="{05F648D4-5F79-4835-9F9C-F363C2EA51B0}" destId="{03B5071B-FF9F-4338-9C9A-BBD4F807A757}" srcOrd="0" destOrd="0" presId="urn:microsoft.com/office/officeart/2005/8/layout/hierarchy3"/>
    <dgm:cxn modelId="{67D94ACC-DBD7-4F29-A802-8C70A19C61E3}" type="presOf" srcId="{EE4D6744-3307-4D87-84E7-89EB1B5F47FC}" destId="{D37F03DC-FD73-4DF3-970E-0D8568DAAA4B}" srcOrd="0" destOrd="0" presId="urn:microsoft.com/office/officeart/2005/8/layout/hierarchy3"/>
    <dgm:cxn modelId="{6520D607-2724-4946-AC19-B465E79FA35B}" type="presOf" srcId="{77BFED72-6B7F-4775-A25C-8F0A2BDA66BC}" destId="{6FA7678D-9FD3-40AE-A2FF-19F108266980}" srcOrd="0" destOrd="0" presId="urn:microsoft.com/office/officeart/2005/8/layout/hierarchy3"/>
    <dgm:cxn modelId="{92CA0F6A-1B01-4BB8-942C-06275B4980F5}" srcId="{A3B9EE39-5020-4FFC-A5CE-FE00411798B0}" destId="{9BFBAD47-C57E-463A-93D8-52D6BA3223C6}" srcOrd="0" destOrd="0" parTransId="{7263CAC6-7814-4D6F-BF74-0098263C2EF0}" sibTransId="{9FE47F6B-10DD-4861-8475-2F6E48EFF249}"/>
    <dgm:cxn modelId="{86B20D94-082D-4E7D-B80D-C27BE05386E4}" type="presOf" srcId="{A3B9EE39-5020-4FFC-A5CE-FE00411798B0}" destId="{3DB77917-1491-4419-90BE-A2CCE171B626}" srcOrd="0" destOrd="0" presId="urn:microsoft.com/office/officeart/2005/8/layout/hierarchy3"/>
    <dgm:cxn modelId="{F5C4052E-D746-46FF-B94F-580FEEC68B09}" type="presOf" srcId="{5CB6A5B8-0842-4BE9-BC57-6C08D0A9C776}" destId="{D54CD473-3449-46ED-8A0D-B28FDB4CB5AE}" srcOrd="0" destOrd="0" presId="urn:microsoft.com/office/officeart/2005/8/layout/hierarchy3"/>
    <dgm:cxn modelId="{0C60E33D-7934-4E92-BA2E-4633F7803E54}" type="presOf" srcId="{EE4D6744-3307-4D87-84E7-89EB1B5F47FC}" destId="{EA3D711A-6B66-4031-875A-A6105C06F50C}" srcOrd="1" destOrd="0" presId="urn:microsoft.com/office/officeart/2005/8/layout/hierarchy3"/>
    <dgm:cxn modelId="{90258634-16D1-470B-90B8-870A7AB89CDB}" type="presOf" srcId="{9BFBAD47-C57E-463A-93D8-52D6BA3223C6}" destId="{88B16D31-3B53-4B16-8DE6-FA132AE463A2}" srcOrd="1" destOrd="0" presId="urn:microsoft.com/office/officeart/2005/8/layout/hierarchy3"/>
    <dgm:cxn modelId="{01C0D589-AE0E-405D-A8A9-763332454F2F}" srcId="{A3B9EE39-5020-4FFC-A5CE-FE00411798B0}" destId="{EE4D6744-3307-4D87-84E7-89EB1B5F47FC}" srcOrd="1" destOrd="0" parTransId="{CFF3568B-4049-4B10-B568-21AB6A7C879D}" sibTransId="{40E68893-F5A4-42EB-A87E-5328FA83AC44}"/>
    <dgm:cxn modelId="{8883965B-053B-481E-A320-24BA021943B7}" type="presParOf" srcId="{3DB77917-1491-4419-90BE-A2CCE171B626}" destId="{B08006E0-AFC2-40AD-A781-0442874BEC3E}" srcOrd="0" destOrd="0" presId="urn:microsoft.com/office/officeart/2005/8/layout/hierarchy3"/>
    <dgm:cxn modelId="{6CD95D20-2D1A-4935-AD8D-4F4E9E7E3C23}" type="presParOf" srcId="{B08006E0-AFC2-40AD-A781-0442874BEC3E}" destId="{A1A9FD55-E928-477E-8400-D2B4E120D54C}" srcOrd="0" destOrd="0" presId="urn:microsoft.com/office/officeart/2005/8/layout/hierarchy3"/>
    <dgm:cxn modelId="{511595DF-0DE6-4D60-B88B-B8D1A860003D}" type="presParOf" srcId="{A1A9FD55-E928-477E-8400-D2B4E120D54C}" destId="{5AE8B807-7292-4BA7-A6FD-A3F8F735E17F}" srcOrd="0" destOrd="0" presId="urn:microsoft.com/office/officeart/2005/8/layout/hierarchy3"/>
    <dgm:cxn modelId="{7AFF87A4-D0E0-405A-BF52-0975FC62278B}" type="presParOf" srcId="{A1A9FD55-E928-477E-8400-D2B4E120D54C}" destId="{88B16D31-3B53-4B16-8DE6-FA132AE463A2}" srcOrd="1" destOrd="0" presId="urn:microsoft.com/office/officeart/2005/8/layout/hierarchy3"/>
    <dgm:cxn modelId="{583CDD0E-C43A-43C1-AE67-F3C8A312BE5F}" type="presParOf" srcId="{B08006E0-AFC2-40AD-A781-0442874BEC3E}" destId="{700F4170-C916-4D4C-9FFA-49E13C898A33}" srcOrd="1" destOrd="0" presId="urn:microsoft.com/office/officeart/2005/8/layout/hierarchy3"/>
    <dgm:cxn modelId="{4B64A3E7-127E-41E9-AB8C-F3B151F8B849}" type="presParOf" srcId="{700F4170-C916-4D4C-9FFA-49E13C898A33}" destId="{D54CD473-3449-46ED-8A0D-B28FDB4CB5AE}" srcOrd="0" destOrd="0" presId="urn:microsoft.com/office/officeart/2005/8/layout/hierarchy3"/>
    <dgm:cxn modelId="{DE22EE37-E5C1-4F18-991D-9DC727966C4B}" type="presParOf" srcId="{700F4170-C916-4D4C-9FFA-49E13C898A33}" destId="{2BBB770C-B7F5-4972-B746-366329C67B58}" srcOrd="1" destOrd="0" presId="urn:microsoft.com/office/officeart/2005/8/layout/hierarchy3"/>
    <dgm:cxn modelId="{1F69782C-A0B5-48A4-8623-90525D40D4AA}" type="presParOf" srcId="{3DB77917-1491-4419-90BE-A2CCE171B626}" destId="{2A68539F-C7E5-45FD-A3F0-192570C56DEE}" srcOrd="1" destOrd="0" presId="urn:microsoft.com/office/officeart/2005/8/layout/hierarchy3"/>
    <dgm:cxn modelId="{32835FE1-7F4C-44A7-9455-4B93A34E5232}" type="presParOf" srcId="{2A68539F-C7E5-45FD-A3F0-192570C56DEE}" destId="{38BD4CB6-3012-4AC1-8C9D-5CA65171268E}" srcOrd="0" destOrd="0" presId="urn:microsoft.com/office/officeart/2005/8/layout/hierarchy3"/>
    <dgm:cxn modelId="{0F0CDEA6-4606-40F0-AA54-A23C7D713290}" type="presParOf" srcId="{38BD4CB6-3012-4AC1-8C9D-5CA65171268E}" destId="{D37F03DC-FD73-4DF3-970E-0D8568DAAA4B}" srcOrd="0" destOrd="0" presId="urn:microsoft.com/office/officeart/2005/8/layout/hierarchy3"/>
    <dgm:cxn modelId="{7FF7CA1E-5156-4C7B-B326-6B7F860C8C84}" type="presParOf" srcId="{38BD4CB6-3012-4AC1-8C9D-5CA65171268E}" destId="{EA3D711A-6B66-4031-875A-A6105C06F50C}" srcOrd="1" destOrd="0" presId="urn:microsoft.com/office/officeart/2005/8/layout/hierarchy3"/>
    <dgm:cxn modelId="{2D85CEE2-4F59-4BBF-B4FF-5867B756F51A}" type="presParOf" srcId="{2A68539F-C7E5-45FD-A3F0-192570C56DEE}" destId="{A84B3618-7C39-4BEE-9205-1398D64BAE60}" srcOrd="1" destOrd="0" presId="urn:microsoft.com/office/officeart/2005/8/layout/hierarchy3"/>
    <dgm:cxn modelId="{47711AA6-FC92-400E-A270-A2EFCDB7B543}" type="presParOf" srcId="{A84B3618-7C39-4BEE-9205-1398D64BAE60}" destId="{03B5071B-FF9F-4338-9C9A-BBD4F807A757}" srcOrd="0" destOrd="0" presId="urn:microsoft.com/office/officeart/2005/8/layout/hierarchy3"/>
    <dgm:cxn modelId="{2E4AACFA-AEE6-4DD4-A128-64408E87EBE0}" type="presParOf" srcId="{A84B3618-7C39-4BEE-9205-1398D64BAE60}" destId="{6FA7678D-9FD3-40AE-A2FF-19F108266980}"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739541C-4185-484C-ACD2-8E2966E2ACE0}" type="doc">
      <dgm:prSet loTypeId="urn:microsoft.com/office/officeart/2008/layout/VerticalAccentList" loCatId="list" qsTypeId="urn:microsoft.com/office/officeart/2005/8/quickstyle/simple1" qsCatId="simple" csTypeId="urn:microsoft.com/office/officeart/2005/8/colors/colorful1" csCatId="colorful" phldr="1"/>
      <dgm:spPr/>
      <dgm:t>
        <a:bodyPr/>
        <a:lstStyle/>
        <a:p>
          <a:endParaRPr lang="ru-RU"/>
        </a:p>
      </dgm:t>
    </dgm:pt>
    <dgm:pt modelId="{88D4947C-025C-4FC2-BEFB-11FF471AA86A}">
      <dgm:prSet phldrT="[Текст]"/>
      <dgm:spPr/>
      <dgm:t>
        <a:bodyPr/>
        <a:lstStyle/>
        <a:p>
          <a:endParaRPr lang="ru-RU" dirty="0"/>
        </a:p>
      </dgm:t>
    </dgm:pt>
    <dgm:pt modelId="{6BF53650-0094-4B7C-AA00-7E47AB0B77B4}" type="parTrans" cxnId="{7FA86771-71F2-402F-8595-3988C83D1A44}">
      <dgm:prSet/>
      <dgm:spPr/>
      <dgm:t>
        <a:bodyPr/>
        <a:lstStyle/>
        <a:p>
          <a:endParaRPr lang="ru-RU"/>
        </a:p>
      </dgm:t>
    </dgm:pt>
    <dgm:pt modelId="{5A8F4C65-D696-4A8F-B52A-7CAEB1231FD6}" type="sibTrans" cxnId="{7FA86771-71F2-402F-8595-3988C83D1A44}">
      <dgm:prSet/>
      <dgm:spPr/>
      <dgm:t>
        <a:bodyPr/>
        <a:lstStyle/>
        <a:p>
          <a:endParaRPr lang="ru-RU"/>
        </a:p>
      </dgm:t>
    </dgm:pt>
    <dgm:pt modelId="{00844FFC-60A0-4BC2-9930-B7245B2AA1BF}">
      <dgm:prSet phldrT="[Текст]"/>
      <dgm:spPr/>
      <dgm:t>
        <a:bodyPr/>
        <a:lstStyle/>
        <a:p>
          <a:r>
            <a:rPr lang="kk-KZ" dirty="0" smtClean="0"/>
            <a:t>Түскен ақшаны жасыру мен иемдену үшін ағымдағы шот бойынша операцияларды есепте толық көрсетпеу.</a:t>
          </a:r>
          <a:endParaRPr lang="ru-RU" dirty="0"/>
        </a:p>
      </dgm:t>
    </dgm:pt>
    <dgm:pt modelId="{397797E7-22A5-4184-BF33-9FBCB9812649}" type="parTrans" cxnId="{B424C4AB-EA30-41E0-8265-537D34D4D724}">
      <dgm:prSet/>
      <dgm:spPr/>
      <dgm:t>
        <a:bodyPr/>
        <a:lstStyle/>
        <a:p>
          <a:endParaRPr lang="ru-RU"/>
        </a:p>
      </dgm:t>
    </dgm:pt>
    <dgm:pt modelId="{39E7C4B2-DC89-4A4F-A3FF-87D44881C9D5}" type="sibTrans" cxnId="{B424C4AB-EA30-41E0-8265-537D34D4D724}">
      <dgm:prSet/>
      <dgm:spPr/>
      <dgm:t>
        <a:bodyPr/>
        <a:lstStyle/>
        <a:p>
          <a:endParaRPr lang="ru-RU"/>
        </a:p>
      </dgm:t>
    </dgm:pt>
    <dgm:pt modelId="{C92E9670-0B88-49C5-B89F-ADF3DF3ABFF7}">
      <dgm:prSet phldrT="[Текст]"/>
      <dgm:spPr/>
      <dgm:t>
        <a:bodyPr/>
        <a:lstStyle/>
        <a:p>
          <a:r>
            <a:rPr lang="kk-KZ" dirty="0" smtClean="0"/>
            <a:t>Анық емес мәтіндегі шоттар негізінде жабдықтаушыларға ақша аудару.</a:t>
          </a:r>
          <a:endParaRPr lang="ru-RU" dirty="0"/>
        </a:p>
      </dgm:t>
    </dgm:pt>
    <dgm:pt modelId="{FC50C996-9DAE-494D-A823-A4F103DD71B2}" type="parTrans" cxnId="{8CD7FDFC-04A1-4CE8-AB43-CE33DB97743A}">
      <dgm:prSet/>
      <dgm:spPr/>
      <dgm:t>
        <a:bodyPr/>
        <a:lstStyle/>
        <a:p>
          <a:endParaRPr lang="ru-RU"/>
        </a:p>
      </dgm:t>
    </dgm:pt>
    <dgm:pt modelId="{ABF5AEA0-4580-4369-98E2-9B298C584D48}" type="sibTrans" cxnId="{8CD7FDFC-04A1-4CE8-AB43-CE33DB97743A}">
      <dgm:prSet/>
      <dgm:spPr/>
      <dgm:t>
        <a:bodyPr/>
        <a:lstStyle/>
        <a:p>
          <a:endParaRPr lang="ru-RU"/>
        </a:p>
      </dgm:t>
    </dgm:pt>
    <dgm:pt modelId="{06CA8947-C8FC-41F5-B5C2-165B6757FC68}">
      <dgm:prSet phldrT="[Текст]"/>
      <dgm:spPr/>
      <dgm:t>
        <a:bodyPr/>
        <a:lstStyle/>
        <a:p>
          <a:r>
            <a:rPr lang="kk-KZ" dirty="0" smtClean="0"/>
            <a:t>Жасанды заңды мен жеке тұлғаларға ақша аудару және т.с.с.</a:t>
          </a:r>
          <a:endParaRPr lang="ru-RU" dirty="0"/>
        </a:p>
      </dgm:t>
    </dgm:pt>
    <dgm:pt modelId="{0DB3042F-6C4A-49DE-B22F-6BED4D510DB2}" type="parTrans" cxnId="{BB151EEE-2B00-4627-AD60-EA069F977BE4}">
      <dgm:prSet/>
      <dgm:spPr/>
      <dgm:t>
        <a:bodyPr/>
        <a:lstStyle/>
        <a:p>
          <a:endParaRPr lang="ru-RU"/>
        </a:p>
      </dgm:t>
    </dgm:pt>
    <dgm:pt modelId="{AAF93A07-302A-47C6-A1A0-8BBE006139AF}" type="sibTrans" cxnId="{BB151EEE-2B00-4627-AD60-EA069F977BE4}">
      <dgm:prSet/>
      <dgm:spPr/>
      <dgm:t>
        <a:bodyPr/>
        <a:lstStyle/>
        <a:p>
          <a:endParaRPr lang="ru-RU"/>
        </a:p>
      </dgm:t>
    </dgm:pt>
    <dgm:pt modelId="{BF107852-2648-40DF-87BC-88F02AE78262}">
      <dgm:prSet phldrT="[Текст]"/>
      <dgm:spPr/>
      <dgm:t>
        <a:bodyPr/>
        <a:lstStyle/>
        <a:p>
          <a:r>
            <a:rPr lang="kk-KZ" dirty="0" smtClean="0"/>
            <a:t>Есеп регистрлерінде жиынтықты дұрыс есептемеу.</a:t>
          </a:r>
          <a:endParaRPr lang="ru-RU" dirty="0"/>
        </a:p>
      </dgm:t>
    </dgm:pt>
    <dgm:pt modelId="{16D242AA-C02B-4E68-82DE-37FD2F9838CD}" type="sibTrans" cxnId="{2FA317EB-F0BB-41FC-9109-9C45A76EF22E}">
      <dgm:prSet/>
      <dgm:spPr/>
      <dgm:t>
        <a:bodyPr/>
        <a:lstStyle/>
        <a:p>
          <a:endParaRPr lang="ru-RU"/>
        </a:p>
      </dgm:t>
    </dgm:pt>
    <dgm:pt modelId="{18F5612F-2F3E-4D22-A9D0-1078F902505C}" type="parTrans" cxnId="{2FA317EB-F0BB-41FC-9109-9C45A76EF22E}">
      <dgm:prSet/>
      <dgm:spPr/>
      <dgm:t>
        <a:bodyPr/>
        <a:lstStyle/>
        <a:p>
          <a:endParaRPr lang="ru-RU"/>
        </a:p>
      </dgm:t>
    </dgm:pt>
    <dgm:pt modelId="{D413564F-0695-4A2A-BF68-904D9476C9F2}">
      <dgm:prSet phldrT="[Текст]"/>
      <dgm:spPr/>
      <dgm:t>
        <a:bodyPr/>
        <a:lstStyle/>
        <a:p>
          <a:r>
            <a:rPr lang="kk-KZ" dirty="0" smtClean="0"/>
            <a:t>Банктен алынған қолма-қол ақшаны иемдену (сіңіріп кету).</a:t>
          </a:r>
          <a:endParaRPr lang="ru-RU" dirty="0"/>
        </a:p>
      </dgm:t>
    </dgm:pt>
    <dgm:pt modelId="{96A8CD8C-6AF6-4AAE-8B26-C0F2918D135F}" type="parTrans" cxnId="{B941C79F-3B2F-48C6-8D4D-48849996AF22}">
      <dgm:prSet/>
      <dgm:spPr/>
      <dgm:t>
        <a:bodyPr/>
        <a:lstStyle/>
        <a:p>
          <a:endParaRPr lang="ru-RU"/>
        </a:p>
      </dgm:t>
    </dgm:pt>
    <dgm:pt modelId="{4C937344-4BBB-4936-B873-2D0F5EAA920E}" type="sibTrans" cxnId="{B941C79F-3B2F-48C6-8D4D-48849996AF22}">
      <dgm:prSet/>
      <dgm:spPr/>
      <dgm:t>
        <a:bodyPr/>
        <a:lstStyle/>
        <a:p>
          <a:endParaRPr lang="ru-RU"/>
        </a:p>
      </dgm:t>
    </dgm:pt>
    <dgm:pt modelId="{FDDC10C6-7C6B-4220-A61E-6E0F541ED0CF}" type="pres">
      <dgm:prSet presAssocID="{4739541C-4185-484C-ACD2-8E2966E2ACE0}" presName="Name0" presStyleCnt="0">
        <dgm:presLayoutVars>
          <dgm:chMax/>
          <dgm:chPref/>
          <dgm:dir/>
        </dgm:presLayoutVars>
      </dgm:prSet>
      <dgm:spPr/>
    </dgm:pt>
    <dgm:pt modelId="{FC3DBA63-DCDE-4451-8BEE-09CB00A8D048}" type="pres">
      <dgm:prSet presAssocID="{88D4947C-025C-4FC2-BEFB-11FF471AA86A}" presName="parenttextcomposite" presStyleCnt="0"/>
      <dgm:spPr/>
    </dgm:pt>
    <dgm:pt modelId="{13D2AFD3-65C4-4F68-BA94-A364BE757590}" type="pres">
      <dgm:prSet presAssocID="{88D4947C-025C-4FC2-BEFB-11FF471AA86A}" presName="parenttext" presStyleLbl="revTx" presStyleIdx="0" presStyleCnt="4">
        <dgm:presLayoutVars>
          <dgm:chMax/>
          <dgm:chPref val="2"/>
          <dgm:bulletEnabled val="1"/>
        </dgm:presLayoutVars>
      </dgm:prSet>
      <dgm:spPr/>
      <dgm:t>
        <a:bodyPr/>
        <a:lstStyle/>
        <a:p>
          <a:endParaRPr lang="ru-RU"/>
        </a:p>
      </dgm:t>
    </dgm:pt>
    <dgm:pt modelId="{A998F1BB-D0A3-4787-B229-796D61858017}" type="pres">
      <dgm:prSet presAssocID="{88D4947C-025C-4FC2-BEFB-11FF471AA86A}" presName="parallelogramComposite" presStyleCnt="0"/>
      <dgm:spPr/>
    </dgm:pt>
    <dgm:pt modelId="{7B0268FA-8A9D-475D-A0E0-43C8AAEE1558}" type="pres">
      <dgm:prSet presAssocID="{88D4947C-025C-4FC2-BEFB-11FF471AA86A}" presName="parallelogram1" presStyleLbl="alignNode1" presStyleIdx="0" presStyleCnt="28"/>
      <dgm:spPr/>
    </dgm:pt>
    <dgm:pt modelId="{DB29430A-18AB-49C4-BD4B-3EFA51255C5A}" type="pres">
      <dgm:prSet presAssocID="{88D4947C-025C-4FC2-BEFB-11FF471AA86A}" presName="parallelogram2" presStyleLbl="alignNode1" presStyleIdx="1" presStyleCnt="28"/>
      <dgm:spPr/>
    </dgm:pt>
    <dgm:pt modelId="{2C98BEA3-0FC6-4F7D-9437-1F213F91146B}" type="pres">
      <dgm:prSet presAssocID="{88D4947C-025C-4FC2-BEFB-11FF471AA86A}" presName="parallelogram3" presStyleLbl="alignNode1" presStyleIdx="2" presStyleCnt="28"/>
      <dgm:spPr/>
    </dgm:pt>
    <dgm:pt modelId="{9A6AB8FD-F90A-4E9B-8806-06F241E646CF}" type="pres">
      <dgm:prSet presAssocID="{88D4947C-025C-4FC2-BEFB-11FF471AA86A}" presName="parallelogram4" presStyleLbl="alignNode1" presStyleIdx="3" presStyleCnt="28"/>
      <dgm:spPr/>
    </dgm:pt>
    <dgm:pt modelId="{0B4AB11D-67D6-4BB5-9D2B-687630E27F54}" type="pres">
      <dgm:prSet presAssocID="{88D4947C-025C-4FC2-BEFB-11FF471AA86A}" presName="parallelogram5" presStyleLbl="alignNode1" presStyleIdx="4" presStyleCnt="28"/>
      <dgm:spPr/>
    </dgm:pt>
    <dgm:pt modelId="{81B4366E-4843-4159-ADF0-21F238143940}" type="pres">
      <dgm:prSet presAssocID="{88D4947C-025C-4FC2-BEFB-11FF471AA86A}" presName="parallelogram6" presStyleLbl="alignNode1" presStyleIdx="5" presStyleCnt="28"/>
      <dgm:spPr/>
    </dgm:pt>
    <dgm:pt modelId="{41057776-013D-47C2-9597-0DB8DBF925E6}" type="pres">
      <dgm:prSet presAssocID="{88D4947C-025C-4FC2-BEFB-11FF471AA86A}" presName="parallelogram7" presStyleLbl="alignNode1" presStyleIdx="6" presStyleCnt="28"/>
      <dgm:spPr/>
    </dgm:pt>
    <dgm:pt modelId="{969317A3-6C77-4A35-AADF-F9EA7A2EA8D1}" type="pres">
      <dgm:prSet presAssocID="{5A8F4C65-D696-4A8F-B52A-7CAEB1231FD6}" presName="sibTrans" presStyleCnt="0"/>
      <dgm:spPr/>
    </dgm:pt>
    <dgm:pt modelId="{C37BF737-3460-491D-A9F0-1142F3EB9017}" type="pres">
      <dgm:prSet presAssocID="{D413564F-0695-4A2A-BF68-904D9476C9F2}" presName="parenttextcomposite" presStyleCnt="0"/>
      <dgm:spPr/>
    </dgm:pt>
    <dgm:pt modelId="{FF7CC1D4-5F2D-48D8-97B6-4B2233B5D61D}" type="pres">
      <dgm:prSet presAssocID="{D413564F-0695-4A2A-BF68-904D9476C9F2}" presName="parenttext" presStyleLbl="revTx" presStyleIdx="1" presStyleCnt="4">
        <dgm:presLayoutVars>
          <dgm:chMax/>
          <dgm:chPref val="2"/>
          <dgm:bulletEnabled val="1"/>
        </dgm:presLayoutVars>
      </dgm:prSet>
      <dgm:spPr/>
      <dgm:t>
        <a:bodyPr/>
        <a:lstStyle/>
        <a:p>
          <a:endParaRPr lang="ru-RU"/>
        </a:p>
      </dgm:t>
    </dgm:pt>
    <dgm:pt modelId="{4D54059D-0C98-4140-9690-1DBC137C79B1}" type="pres">
      <dgm:prSet presAssocID="{D413564F-0695-4A2A-BF68-904D9476C9F2}" presName="composite" presStyleCnt="0"/>
      <dgm:spPr/>
    </dgm:pt>
    <dgm:pt modelId="{B8E06B45-DE8F-4517-855B-989D7DB13A1F}" type="pres">
      <dgm:prSet presAssocID="{D413564F-0695-4A2A-BF68-904D9476C9F2}" presName="chevron1" presStyleLbl="alignNode1" presStyleIdx="7" presStyleCnt="28"/>
      <dgm:spPr/>
    </dgm:pt>
    <dgm:pt modelId="{544D258C-AC39-4EDA-9D06-2DB342BDDBDD}" type="pres">
      <dgm:prSet presAssocID="{D413564F-0695-4A2A-BF68-904D9476C9F2}" presName="chevron2" presStyleLbl="alignNode1" presStyleIdx="8" presStyleCnt="28"/>
      <dgm:spPr/>
    </dgm:pt>
    <dgm:pt modelId="{2BF28735-88F5-485E-9F85-CA49539D7EC7}" type="pres">
      <dgm:prSet presAssocID="{D413564F-0695-4A2A-BF68-904D9476C9F2}" presName="chevron3" presStyleLbl="alignNode1" presStyleIdx="9" presStyleCnt="28"/>
      <dgm:spPr/>
    </dgm:pt>
    <dgm:pt modelId="{C470F0EB-4970-460E-8ED1-647989FBABC6}" type="pres">
      <dgm:prSet presAssocID="{D413564F-0695-4A2A-BF68-904D9476C9F2}" presName="chevron4" presStyleLbl="alignNode1" presStyleIdx="10" presStyleCnt="28"/>
      <dgm:spPr/>
    </dgm:pt>
    <dgm:pt modelId="{3908644E-6095-4508-BC26-3F522A608F89}" type="pres">
      <dgm:prSet presAssocID="{D413564F-0695-4A2A-BF68-904D9476C9F2}" presName="chevron5" presStyleLbl="alignNode1" presStyleIdx="11" presStyleCnt="28"/>
      <dgm:spPr/>
    </dgm:pt>
    <dgm:pt modelId="{DD0351FC-A2C6-49F3-960A-7FB4FBA559C3}" type="pres">
      <dgm:prSet presAssocID="{D413564F-0695-4A2A-BF68-904D9476C9F2}" presName="chevron6" presStyleLbl="alignNode1" presStyleIdx="12" presStyleCnt="28"/>
      <dgm:spPr/>
    </dgm:pt>
    <dgm:pt modelId="{2ED510F8-1AE0-4777-8CBB-6A6CFBB1DAE6}" type="pres">
      <dgm:prSet presAssocID="{D413564F-0695-4A2A-BF68-904D9476C9F2}" presName="chevron7" presStyleLbl="alignNode1" presStyleIdx="13" presStyleCnt="28"/>
      <dgm:spPr/>
    </dgm:pt>
    <dgm:pt modelId="{77425BAB-CB02-473B-A027-4F08D23CB84A}" type="pres">
      <dgm:prSet presAssocID="{D413564F-0695-4A2A-BF68-904D9476C9F2}" presName="childtext" presStyleLbl="solidFgAcc1" presStyleIdx="0" presStyleCnt="2">
        <dgm:presLayoutVars>
          <dgm:chMax/>
          <dgm:chPref val="0"/>
          <dgm:bulletEnabled val="1"/>
        </dgm:presLayoutVars>
      </dgm:prSet>
      <dgm:spPr/>
      <dgm:t>
        <a:bodyPr/>
        <a:lstStyle/>
        <a:p>
          <a:endParaRPr lang="ru-RU"/>
        </a:p>
      </dgm:t>
    </dgm:pt>
    <dgm:pt modelId="{114428D5-AC1D-4E18-B000-D9D63381C50C}" type="pres">
      <dgm:prSet presAssocID="{4C937344-4BBB-4936-B873-2D0F5EAA920E}" presName="sibTrans" presStyleCnt="0"/>
      <dgm:spPr/>
    </dgm:pt>
    <dgm:pt modelId="{F1EF3985-BE61-4EFE-AE94-7D8AFBAB78FA}" type="pres">
      <dgm:prSet presAssocID="{BF107852-2648-40DF-87BC-88F02AE78262}" presName="parenttextcomposite" presStyleCnt="0"/>
      <dgm:spPr/>
    </dgm:pt>
    <dgm:pt modelId="{0A535497-CE02-4751-B57F-0348D2EFB604}" type="pres">
      <dgm:prSet presAssocID="{BF107852-2648-40DF-87BC-88F02AE78262}" presName="parenttext" presStyleLbl="revTx" presStyleIdx="2" presStyleCnt="4">
        <dgm:presLayoutVars>
          <dgm:chMax/>
          <dgm:chPref val="2"/>
          <dgm:bulletEnabled val="1"/>
        </dgm:presLayoutVars>
      </dgm:prSet>
      <dgm:spPr/>
      <dgm:t>
        <a:bodyPr/>
        <a:lstStyle/>
        <a:p>
          <a:endParaRPr lang="ru-RU"/>
        </a:p>
      </dgm:t>
    </dgm:pt>
    <dgm:pt modelId="{E2302A53-3C64-4A3B-BD88-A8CACBB56EBB}" type="pres">
      <dgm:prSet presAssocID="{BF107852-2648-40DF-87BC-88F02AE78262}" presName="composite" presStyleCnt="0"/>
      <dgm:spPr/>
    </dgm:pt>
    <dgm:pt modelId="{85ECA5AD-1BDE-4595-8B71-EC28FADF0DE2}" type="pres">
      <dgm:prSet presAssocID="{BF107852-2648-40DF-87BC-88F02AE78262}" presName="chevron1" presStyleLbl="alignNode1" presStyleIdx="14" presStyleCnt="28"/>
      <dgm:spPr/>
    </dgm:pt>
    <dgm:pt modelId="{AF28C3CB-10FF-41D9-91B5-B5EE927E5BBE}" type="pres">
      <dgm:prSet presAssocID="{BF107852-2648-40DF-87BC-88F02AE78262}" presName="chevron2" presStyleLbl="alignNode1" presStyleIdx="15" presStyleCnt="28"/>
      <dgm:spPr/>
    </dgm:pt>
    <dgm:pt modelId="{6BEDD18B-CE56-4790-B26D-295D8B195EFA}" type="pres">
      <dgm:prSet presAssocID="{BF107852-2648-40DF-87BC-88F02AE78262}" presName="chevron3" presStyleLbl="alignNode1" presStyleIdx="16" presStyleCnt="28"/>
      <dgm:spPr/>
    </dgm:pt>
    <dgm:pt modelId="{5B9417C6-9895-4E63-9FF6-C3208F63F208}" type="pres">
      <dgm:prSet presAssocID="{BF107852-2648-40DF-87BC-88F02AE78262}" presName="chevron4" presStyleLbl="alignNode1" presStyleIdx="17" presStyleCnt="28"/>
      <dgm:spPr/>
    </dgm:pt>
    <dgm:pt modelId="{F98E310D-E0C2-44F0-B68A-DBD052647D3E}" type="pres">
      <dgm:prSet presAssocID="{BF107852-2648-40DF-87BC-88F02AE78262}" presName="chevron5" presStyleLbl="alignNode1" presStyleIdx="18" presStyleCnt="28"/>
      <dgm:spPr/>
    </dgm:pt>
    <dgm:pt modelId="{42A50B26-5A1D-4472-BA18-38EE0AD32363}" type="pres">
      <dgm:prSet presAssocID="{BF107852-2648-40DF-87BC-88F02AE78262}" presName="chevron6" presStyleLbl="alignNode1" presStyleIdx="19" presStyleCnt="28"/>
      <dgm:spPr/>
    </dgm:pt>
    <dgm:pt modelId="{3982DFFB-84C7-4EFA-8D36-3D20BE3707DC}" type="pres">
      <dgm:prSet presAssocID="{BF107852-2648-40DF-87BC-88F02AE78262}" presName="chevron7" presStyleLbl="alignNode1" presStyleIdx="20" presStyleCnt="28"/>
      <dgm:spPr/>
    </dgm:pt>
    <dgm:pt modelId="{4D83D08D-5692-41CE-B834-70DD1D56E738}" type="pres">
      <dgm:prSet presAssocID="{BF107852-2648-40DF-87BC-88F02AE78262}" presName="childtext" presStyleLbl="solidFgAcc1" presStyleIdx="1" presStyleCnt="2">
        <dgm:presLayoutVars>
          <dgm:chMax/>
          <dgm:chPref val="0"/>
          <dgm:bulletEnabled val="1"/>
        </dgm:presLayoutVars>
      </dgm:prSet>
      <dgm:spPr/>
      <dgm:t>
        <a:bodyPr/>
        <a:lstStyle/>
        <a:p>
          <a:endParaRPr lang="ru-RU"/>
        </a:p>
      </dgm:t>
    </dgm:pt>
    <dgm:pt modelId="{89094983-182C-41C9-A270-5B381483ED7C}" type="pres">
      <dgm:prSet presAssocID="{16D242AA-C02B-4E68-82DE-37FD2F9838CD}" presName="sibTrans" presStyleCnt="0"/>
      <dgm:spPr/>
    </dgm:pt>
    <dgm:pt modelId="{AE6D020F-E4B7-41D8-B60A-4ADB67C1BA49}" type="pres">
      <dgm:prSet presAssocID="{06CA8947-C8FC-41F5-B5C2-165B6757FC68}" presName="parenttextcomposite" presStyleCnt="0"/>
      <dgm:spPr/>
    </dgm:pt>
    <dgm:pt modelId="{5DB2A580-570C-4764-A2D3-297F1C16BC9D}" type="pres">
      <dgm:prSet presAssocID="{06CA8947-C8FC-41F5-B5C2-165B6757FC68}" presName="parenttext" presStyleLbl="revTx" presStyleIdx="3" presStyleCnt="4">
        <dgm:presLayoutVars>
          <dgm:chMax/>
          <dgm:chPref val="2"/>
          <dgm:bulletEnabled val="1"/>
        </dgm:presLayoutVars>
      </dgm:prSet>
      <dgm:spPr/>
      <dgm:t>
        <a:bodyPr/>
        <a:lstStyle/>
        <a:p>
          <a:endParaRPr lang="ru-RU"/>
        </a:p>
      </dgm:t>
    </dgm:pt>
    <dgm:pt modelId="{C7F7941F-9496-4BDB-8D7B-1CB86954DC59}" type="pres">
      <dgm:prSet presAssocID="{06CA8947-C8FC-41F5-B5C2-165B6757FC68}" presName="parallelogramComposite" presStyleCnt="0"/>
      <dgm:spPr/>
    </dgm:pt>
    <dgm:pt modelId="{A266D595-2AE6-4F6A-B71F-B106C1696FB8}" type="pres">
      <dgm:prSet presAssocID="{06CA8947-C8FC-41F5-B5C2-165B6757FC68}" presName="parallelogram1" presStyleLbl="alignNode1" presStyleIdx="21" presStyleCnt="28"/>
      <dgm:spPr/>
    </dgm:pt>
    <dgm:pt modelId="{5C7E7CC2-0E81-4D2F-8E22-E8A98C7E1E2B}" type="pres">
      <dgm:prSet presAssocID="{06CA8947-C8FC-41F5-B5C2-165B6757FC68}" presName="parallelogram2" presStyleLbl="alignNode1" presStyleIdx="22" presStyleCnt="28"/>
      <dgm:spPr/>
    </dgm:pt>
    <dgm:pt modelId="{BA79AED1-BDB7-4274-9839-9ADDBDB8799F}" type="pres">
      <dgm:prSet presAssocID="{06CA8947-C8FC-41F5-B5C2-165B6757FC68}" presName="parallelogram3" presStyleLbl="alignNode1" presStyleIdx="23" presStyleCnt="28"/>
      <dgm:spPr/>
    </dgm:pt>
    <dgm:pt modelId="{B5EDCFF1-E071-4AA1-B0C7-7E7E5CBDF47F}" type="pres">
      <dgm:prSet presAssocID="{06CA8947-C8FC-41F5-B5C2-165B6757FC68}" presName="parallelogram4" presStyleLbl="alignNode1" presStyleIdx="24" presStyleCnt="28"/>
      <dgm:spPr/>
    </dgm:pt>
    <dgm:pt modelId="{18AAC892-2548-4455-8C87-3BE43E48A604}" type="pres">
      <dgm:prSet presAssocID="{06CA8947-C8FC-41F5-B5C2-165B6757FC68}" presName="parallelogram5" presStyleLbl="alignNode1" presStyleIdx="25" presStyleCnt="28"/>
      <dgm:spPr/>
    </dgm:pt>
    <dgm:pt modelId="{05FEBEF3-0935-48E4-86E7-16BB61AF647F}" type="pres">
      <dgm:prSet presAssocID="{06CA8947-C8FC-41F5-B5C2-165B6757FC68}" presName="parallelogram6" presStyleLbl="alignNode1" presStyleIdx="26" presStyleCnt="28"/>
      <dgm:spPr/>
    </dgm:pt>
    <dgm:pt modelId="{68408F6E-55D4-4F20-9FC2-B20225BE77ED}" type="pres">
      <dgm:prSet presAssocID="{06CA8947-C8FC-41F5-B5C2-165B6757FC68}" presName="parallelogram7" presStyleLbl="alignNode1" presStyleIdx="27" presStyleCnt="28"/>
      <dgm:spPr/>
    </dgm:pt>
  </dgm:ptLst>
  <dgm:cxnLst>
    <dgm:cxn modelId="{B424C4AB-EA30-41E0-8265-537D34D4D724}" srcId="{D413564F-0695-4A2A-BF68-904D9476C9F2}" destId="{00844FFC-60A0-4BC2-9930-B7245B2AA1BF}" srcOrd="0" destOrd="0" parTransId="{397797E7-22A5-4184-BF33-9FBCB9812649}" sibTransId="{39E7C4B2-DC89-4A4F-A3FF-87D44881C9D5}"/>
    <dgm:cxn modelId="{BB151EEE-2B00-4627-AD60-EA069F977BE4}" srcId="{4739541C-4185-484C-ACD2-8E2966E2ACE0}" destId="{06CA8947-C8FC-41F5-B5C2-165B6757FC68}" srcOrd="3" destOrd="0" parTransId="{0DB3042F-6C4A-49DE-B22F-6BED4D510DB2}" sibTransId="{AAF93A07-302A-47C6-A1A0-8BBE006139AF}"/>
    <dgm:cxn modelId="{EEF1A45C-DFAE-4F36-BFEA-598BF97033B9}" type="presOf" srcId="{BF107852-2648-40DF-87BC-88F02AE78262}" destId="{0A535497-CE02-4751-B57F-0348D2EFB604}" srcOrd="0" destOrd="0" presId="urn:microsoft.com/office/officeart/2008/layout/VerticalAccentList"/>
    <dgm:cxn modelId="{B941C79F-3B2F-48C6-8D4D-48849996AF22}" srcId="{4739541C-4185-484C-ACD2-8E2966E2ACE0}" destId="{D413564F-0695-4A2A-BF68-904D9476C9F2}" srcOrd="1" destOrd="0" parTransId="{96A8CD8C-6AF6-4AAE-8B26-C0F2918D135F}" sibTransId="{4C937344-4BBB-4936-B873-2D0F5EAA920E}"/>
    <dgm:cxn modelId="{D5CD6D25-7263-4095-B27D-32717C5A2A4A}" type="presOf" srcId="{88D4947C-025C-4FC2-BEFB-11FF471AA86A}" destId="{13D2AFD3-65C4-4F68-BA94-A364BE757590}" srcOrd="0" destOrd="0" presId="urn:microsoft.com/office/officeart/2008/layout/VerticalAccentList"/>
    <dgm:cxn modelId="{7FA86771-71F2-402F-8595-3988C83D1A44}" srcId="{4739541C-4185-484C-ACD2-8E2966E2ACE0}" destId="{88D4947C-025C-4FC2-BEFB-11FF471AA86A}" srcOrd="0" destOrd="0" parTransId="{6BF53650-0094-4B7C-AA00-7E47AB0B77B4}" sibTransId="{5A8F4C65-D696-4A8F-B52A-7CAEB1231FD6}"/>
    <dgm:cxn modelId="{9493E1D3-A3F4-42DA-A8E2-F201C19F0F30}" type="presOf" srcId="{C92E9670-0B88-49C5-B89F-ADF3DF3ABFF7}" destId="{4D83D08D-5692-41CE-B834-70DD1D56E738}" srcOrd="0" destOrd="0" presId="urn:microsoft.com/office/officeart/2008/layout/VerticalAccentList"/>
    <dgm:cxn modelId="{78A1394F-E8C2-4487-8B6D-8FBE8BAEBE09}" type="presOf" srcId="{4739541C-4185-484C-ACD2-8E2966E2ACE0}" destId="{FDDC10C6-7C6B-4220-A61E-6E0F541ED0CF}" srcOrd="0" destOrd="0" presId="urn:microsoft.com/office/officeart/2008/layout/VerticalAccentList"/>
    <dgm:cxn modelId="{8CD7FDFC-04A1-4CE8-AB43-CE33DB97743A}" srcId="{BF107852-2648-40DF-87BC-88F02AE78262}" destId="{C92E9670-0B88-49C5-B89F-ADF3DF3ABFF7}" srcOrd="0" destOrd="0" parTransId="{FC50C996-9DAE-494D-A823-A4F103DD71B2}" sibTransId="{ABF5AEA0-4580-4369-98E2-9B298C584D48}"/>
    <dgm:cxn modelId="{F9CADD2D-B62B-43AD-B984-6BE859A6A318}" type="presOf" srcId="{D413564F-0695-4A2A-BF68-904D9476C9F2}" destId="{FF7CC1D4-5F2D-48D8-97B6-4B2233B5D61D}" srcOrd="0" destOrd="0" presId="urn:microsoft.com/office/officeart/2008/layout/VerticalAccentList"/>
    <dgm:cxn modelId="{2FA317EB-F0BB-41FC-9109-9C45A76EF22E}" srcId="{4739541C-4185-484C-ACD2-8E2966E2ACE0}" destId="{BF107852-2648-40DF-87BC-88F02AE78262}" srcOrd="2" destOrd="0" parTransId="{18F5612F-2F3E-4D22-A9D0-1078F902505C}" sibTransId="{16D242AA-C02B-4E68-82DE-37FD2F9838CD}"/>
    <dgm:cxn modelId="{DE5CD0E7-6BDB-4967-BD62-28695B1B9F4B}" type="presOf" srcId="{06CA8947-C8FC-41F5-B5C2-165B6757FC68}" destId="{5DB2A580-570C-4764-A2D3-297F1C16BC9D}" srcOrd="0" destOrd="0" presId="urn:microsoft.com/office/officeart/2008/layout/VerticalAccentList"/>
    <dgm:cxn modelId="{86A3816D-7959-4348-AE49-76E451CFE498}" type="presOf" srcId="{00844FFC-60A0-4BC2-9930-B7245B2AA1BF}" destId="{77425BAB-CB02-473B-A027-4F08D23CB84A}" srcOrd="0" destOrd="0" presId="urn:microsoft.com/office/officeart/2008/layout/VerticalAccentList"/>
    <dgm:cxn modelId="{C5648B95-8635-446A-B3E8-E590DC114B49}" type="presParOf" srcId="{FDDC10C6-7C6B-4220-A61E-6E0F541ED0CF}" destId="{FC3DBA63-DCDE-4451-8BEE-09CB00A8D048}" srcOrd="0" destOrd="0" presId="urn:microsoft.com/office/officeart/2008/layout/VerticalAccentList"/>
    <dgm:cxn modelId="{E80C75C8-3513-453B-9147-E8E2CE0E0F07}" type="presParOf" srcId="{FC3DBA63-DCDE-4451-8BEE-09CB00A8D048}" destId="{13D2AFD3-65C4-4F68-BA94-A364BE757590}" srcOrd="0" destOrd="0" presId="urn:microsoft.com/office/officeart/2008/layout/VerticalAccentList"/>
    <dgm:cxn modelId="{761FCEE4-64C1-4943-80CE-05AAFA4FFE41}" type="presParOf" srcId="{FDDC10C6-7C6B-4220-A61E-6E0F541ED0CF}" destId="{A998F1BB-D0A3-4787-B229-796D61858017}" srcOrd="1" destOrd="0" presId="urn:microsoft.com/office/officeart/2008/layout/VerticalAccentList"/>
    <dgm:cxn modelId="{5699A580-344F-4B55-96C9-D0938EA0164D}" type="presParOf" srcId="{A998F1BB-D0A3-4787-B229-796D61858017}" destId="{7B0268FA-8A9D-475D-A0E0-43C8AAEE1558}" srcOrd="0" destOrd="0" presId="urn:microsoft.com/office/officeart/2008/layout/VerticalAccentList"/>
    <dgm:cxn modelId="{445F4298-AEA4-4097-B61A-AC38A9B3A458}" type="presParOf" srcId="{A998F1BB-D0A3-4787-B229-796D61858017}" destId="{DB29430A-18AB-49C4-BD4B-3EFA51255C5A}" srcOrd="1" destOrd="0" presId="urn:microsoft.com/office/officeart/2008/layout/VerticalAccentList"/>
    <dgm:cxn modelId="{6541FE95-A090-4C5F-A800-179215F886FA}" type="presParOf" srcId="{A998F1BB-D0A3-4787-B229-796D61858017}" destId="{2C98BEA3-0FC6-4F7D-9437-1F213F91146B}" srcOrd="2" destOrd="0" presId="urn:microsoft.com/office/officeart/2008/layout/VerticalAccentList"/>
    <dgm:cxn modelId="{C0B1D0BF-49C1-46F2-96F2-BAF5F8E6A70D}" type="presParOf" srcId="{A998F1BB-D0A3-4787-B229-796D61858017}" destId="{9A6AB8FD-F90A-4E9B-8806-06F241E646CF}" srcOrd="3" destOrd="0" presId="urn:microsoft.com/office/officeart/2008/layout/VerticalAccentList"/>
    <dgm:cxn modelId="{3FB98AA6-BAC3-47A5-9851-7E51D5DD74F1}" type="presParOf" srcId="{A998F1BB-D0A3-4787-B229-796D61858017}" destId="{0B4AB11D-67D6-4BB5-9D2B-687630E27F54}" srcOrd="4" destOrd="0" presId="urn:microsoft.com/office/officeart/2008/layout/VerticalAccentList"/>
    <dgm:cxn modelId="{CAF214DE-0D6A-4E2E-B13D-17F0EDBEE85F}" type="presParOf" srcId="{A998F1BB-D0A3-4787-B229-796D61858017}" destId="{81B4366E-4843-4159-ADF0-21F238143940}" srcOrd="5" destOrd="0" presId="urn:microsoft.com/office/officeart/2008/layout/VerticalAccentList"/>
    <dgm:cxn modelId="{C5971692-7E72-4044-B4F9-2A6A640B56B1}" type="presParOf" srcId="{A998F1BB-D0A3-4787-B229-796D61858017}" destId="{41057776-013D-47C2-9597-0DB8DBF925E6}" srcOrd="6" destOrd="0" presId="urn:microsoft.com/office/officeart/2008/layout/VerticalAccentList"/>
    <dgm:cxn modelId="{08DBA766-1244-493D-9E86-0041AB100CD5}" type="presParOf" srcId="{FDDC10C6-7C6B-4220-A61E-6E0F541ED0CF}" destId="{969317A3-6C77-4A35-AADF-F9EA7A2EA8D1}" srcOrd="2" destOrd="0" presId="urn:microsoft.com/office/officeart/2008/layout/VerticalAccentList"/>
    <dgm:cxn modelId="{7C4EB8C3-DAC2-4721-82D8-AF11C0CDCCB7}" type="presParOf" srcId="{FDDC10C6-7C6B-4220-A61E-6E0F541ED0CF}" destId="{C37BF737-3460-491D-A9F0-1142F3EB9017}" srcOrd="3" destOrd="0" presId="urn:microsoft.com/office/officeart/2008/layout/VerticalAccentList"/>
    <dgm:cxn modelId="{12446704-2FE8-4DC1-BC8F-C3605E320EA0}" type="presParOf" srcId="{C37BF737-3460-491D-A9F0-1142F3EB9017}" destId="{FF7CC1D4-5F2D-48D8-97B6-4B2233B5D61D}" srcOrd="0" destOrd="0" presId="urn:microsoft.com/office/officeart/2008/layout/VerticalAccentList"/>
    <dgm:cxn modelId="{669FF8C0-857D-4732-99E8-D8E5145D2451}" type="presParOf" srcId="{FDDC10C6-7C6B-4220-A61E-6E0F541ED0CF}" destId="{4D54059D-0C98-4140-9690-1DBC137C79B1}" srcOrd="4" destOrd="0" presId="urn:microsoft.com/office/officeart/2008/layout/VerticalAccentList"/>
    <dgm:cxn modelId="{7BA66F8F-7957-46F4-81D0-76753F01C274}" type="presParOf" srcId="{4D54059D-0C98-4140-9690-1DBC137C79B1}" destId="{B8E06B45-DE8F-4517-855B-989D7DB13A1F}" srcOrd="0" destOrd="0" presId="urn:microsoft.com/office/officeart/2008/layout/VerticalAccentList"/>
    <dgm:cxn modelId="{C695F446-C1DE-4B88-A482-95EABFE8AC2F}" type="presParOf" srcId="{4D54059D-0C98-4140-9690-1DBC137C79B1}" destId="{544D258C-AC39-4EDA-9D06-2DB342BDDBDD}" srcOrd="1" destOrd="0" presId="urn:microsoft.com/office/officeart/2008/layout/VerticalAccentList"/>
    <dgm:cxn modelId="{9859B7E1-7079-4AB2-8EE4-A93F19A93B9A}" type="presParOf" srcId="{4D54059D-0C98-4140-9690-1DBC137C79B1}" destId="{2BF28735-88F5-485E-9F85-CA49539D7EC7}" srcOrd="2" destOrd="0" presId="urn:microsoft.com/office/officeart/2008/layout/VerticalAccentList"/>
    <dgm:cxn modelId="{09B5BDED-1CEA-43B5-B6CC-2AFD58A64233}" type="presParOf" srcId="{4D54059D-0C98-4140-9690-1DBC137C79B1}" destId="{C470F0EB-4970-460E-8ED1-647989FBABC6}" srcOrd="3" destOrd="0" presId="urn:microsoft.com/office/officeart/2008/layout/VerticalAccentList"/>
    <dgm:cxn modelId="{657030C4-8CB2-4696-8F76-073FD6EFC920}" type="presParOf" srcId="{4D54059D-0C98-4140-9690-1DBC137C79B1}" destId="{3908644E-6095-4508-BC26-3F522A608F89}" srcOrd="4" destOrd="0" presId="urn:microsoft.com/office/officeart/2008/layout/VerticalAccentList"/>
    <dgm:cxn modelId="{75B806A6-558F-4301-B770-371929E0E291}" type="presParOf" srcId="{4D54059D-0C98-4140-9690-1DBC137C79B1}" destId="{DD0351FC-A2C6-49F3-960A-7FB4FBA559C3}" srcOrd="5" destOrd="0" presId="urn:microsoft.com/office/officeart/2008/layout/VerticalAccentList"/>
    <dgm:cxn modelId="{A7615E39-DBF6-46F4-9F35-03B69B10346F}" type="presParOf" srcId="{4D54059D-0C98-4140-9690-1DBC137C79B1}" destId="{2ED510F8-1AE0-4777-8CBB-6A6CFBB1DAE6}" srcOrd="6" destOrd="0" presId="urn:microsoft.com/office/officeart/2008/layout/VerticalAccentList"/>
    <dgm:cxn modelId="{0DDB8D1B-3A67-4AD3-93DD-2931AC627FFC}" type="presParOf" srcId="{4D54059D-0C98-4140-9690-1DBC137C79B1}" destId="{77425BAB-CB02-473B-A027-4F08D23CB84A}" srcOrd="7" destOrd="0" presId="urn:microsoft.com/office/officeart/2008/layout/VerticalAccentList"/>
    <dgm:cxn modelId="{BEDCD3B7-ECD6-49A4-AE1C-BC9AB2DC719C}" type="presParOf" srcId="{FDDC10C6-7C6B-4220-A61E-6E0F541ED0CF}" destId="{114428D5-AC1D-4E18-B000-D9D63381C50C}" srcOrd="5" destOrd="0" presId="urn:microsoft.com/office/officeart/2008/layout/VerticalAccentList"/>
    <dgm:cxn modelId="{1AF57ED9-9C78-4411-B128-AF1D3AF1BD0A}" type="presParOf" srcId="{FDDC10C6-7C6B-4220-A61E-6E0F541ED0CF}" destId="{F1EF3985-BE61-4EFE-AE94-7D8AFBAB78FA}" srcOrd="6" destOrd="0" presId="urn:microsoft.com/office/officeart/2008/layout/VerticalAccentList"/>
    <dgm:cxn modelId="{C26D23C6-547F-413F-9AA8-D43A5C8E014D}" type="presParOf" srcId="{F1EF3985-BE61-4EFE-AE94-7D8AFBAB78FA}" destId="{0A535497-CE02-4751-B57F-0348D2EFB604}" srcOrd="0" destOrd="0" presId="urn:microsoft.com/office/officeart/2008/layout/VerticalAccentList"/>
    <dgm:cxn modelId="{0AE2CE99-AC32-4CF6-AD85-04BAE0B4F702}" type="presParOf" srcId="{FDDC10C6-7C6B-4220-A61E-6E0F541ED0CF}" destId="{E2302A53-3C64-4A3B-BD88-A8CACBB56EBB}" srcOrd="7" destOrd="0" presId="urn:microsoft.com/office/officeart/2008/layout/VerticalAccentList"/>
    <dgm:cxn modelId="{3C148066-28A6-44E6-8E27-1234A4F407DD}" type="presParOf" srcId="{E2302A53-3C64-4A3B-BD88-A8CACBB56EBB}" destId="{85ECA5AD-1BDE-4595-8B71-EC28FADF0DE2}" srcOrd="0" destOrd="0" presId="urn:microsoft.com/office/officeart/2008/layout/VerticalAccentList"/>
    <dgm:cxn modelId="{CEF2CEC5-0BC2-41A1-AC10-96BFF93DA473}" type="presParOf" srcId="{E2302A53-3C64-4A3B-BD88-A8CACBB56EBB}" destId="{AF28C3CB-10FF-41D9-91B5-B5EE927E5BBE}" srcOrd="1" destOrd="0" presId="urn:microsoft.com/office/officeart/2008/layout/VerticalAccentList"/>
    <dgm:cxn modelId="{764B377E-A8FB-46FD-89E2-4992825FB4B5}" type="presParOf" srcId="{E2302A53-3C64-4A3B-BD88-A8CACBB56EBB}" destId="{6BEDD18B-CE56-4790-B26D-295D8B195EFA}" srcOrd="2" destOrd="0" presId="urn:microsoft.com/office/officeart/2008/layout/VerticalAccentList"/>
    <dgm:cxn modelId="{87DB53B6-B806-432D-95E5-2AD6A747CDF1}" type="presParOf" srcId="{E2302A53-3C64-4A3B-BD88-A8CACBB56EBB}" destId="{5B9417C6-9895-4E63-9FF6-C3208F63F208}" srcOrd="3" destOrd="0" presId="urn:microsoft.com/office/officeart/2008/layout/VerticalAccentList"/>
    <dgm:cxn modelId="{845F5175-E3AD-4A18-8D21-93E09B249935}" type="presParOf" srcId="{E2302A53-3C64-4A3B-BD88-A8CACBB56EBB}" destId="{F98E310D-E0C2-44F0-B68A-DBD052647D3E}" srcOrd="4" destOrd="0" presId="urn:microsoft.com/office/officeart/2008/layout/VerticalAccentList"/>
    <dgm:cxn modelId="{F774FAF5-67DD-4ED4-8C93-41DB364CE506}" type="presParOf" srcId="{E2302A53-3C64-4A3B-BD88-A8CACBB56EBB}" destId="{42A50B26-5A1D-4472-BA18-38EE0AD32363}" srcOrd="5" destOrd="0" presId="urn:microsoft.com/office/officeart/2008/layout/VerticalAccentList"/>
    <dgm:cxn modelId="{799B0D31-7784-4130-BB03-F3DB6A4E58BD}" type="presParOf" srcId="{E2302A53-3C64-4A3B-BD88-A8CACBB56EBB}" destId="{3982DFFB-84C7-4EFA-8D36-3D20BE3707DC}" srcOrd="6" destOrd="0" presId="urn:microsoft.com/office/officeart/2008/layout/VerticalAccentList"/>
    <dgm:cxn modelId="{8BEBEA87-DF86-4CBC-B67D-3FB7BA2B0D59}" type="presParOf" srcId="{E2302A53-3C64-4A3B-BD88-A8CACBB56EBB}" destId="{4D83D08D-5692-41CE-B834-70DD1D56E738}" srcOrd="7" destOrd="0" presId="urn:microsoft.com/office/officeart/2008/layout/VerticalAccentList"/>
    <dgm:cxn modelId="{AD5D17FD-0129-4C5B-9C4F-FF7D661D9E3E}" type="presParOf" srcId="{FDDC10C6-7C6B-4220-A61E-6E0F541ED0CF}" destId="{89094983-182C-41C9-A270-5B381483ED7C}" srcOrd="8" destOrd="0" presId="urn:microsoft.com/office/officeart/2008/layout/VerticalAccentList"/>
    <dgm:cxn modelId="{3586AE38-982C-4FC4-910A-2EABB98B5E48}" type="presParOf" srcId="{FDDC10C6-7C6B-4220-A61E-6E0F541ED0CF}" destId="{AE6D020F-E4B7-41D8-B60A-4ADB67C1BA49}" srcOrd="9" destOrd="0" presId="urn:microsoft.com/office/officeart/2008/layout/VerticalAccentList"/>
    <dgm:cxn modelId="{8C894D47-C9C7-4FDC-9E73-09E018CE7DEA}" type="presParOf" srcId="{AE6D020F-E4B7-41D8-B60A-4ADB67C1BA49}" destId="{5DB2A580-570C-4764-A2D3-297F1C16BC9D}" srcOrd="0" destOrd="0" presId="urn:microsoft.com/office/officeart/2008/layout/VerticalAccentList"/>
    <dgm:cxn modelId="{4A8FB4D4-38BC-4EEE-A123-1CBFBFA78386}" type="presParOf" srcId="{FDDC10C6-7C6B-4220-A61E-6E0F541ED0CF}" destId="{C7F7941F-9496-4BDB-8D7B-1CB86954DC59}" srcOrd="10" destOrd="0" presId="urn:microsoft.com/office/officeart/2008/layout/VerticalAccentList"/>
    <dgm:cxn modelId="{36998A84-1A91-4061-BA9B-CAFFE3835004}" type="presParOf" srcId="{C7F7941F-9496-4BDB-8D7B-1CB86954DC59}" destId="{A266D595-2AE6-4F6A-B71F-B106C1696FB8}" srcOrd="0" destOrd="0" presId="urn:microsoft.com/office/officeart/2008/layout/VerticalAccentList"/>
    <dgm:cxn modelId="{8492A5D4-6051-4299-8773-C0CC2AB49051}" type="presParOf" srcId="{C7F7941F-9496-4BDB-8D7B-1CB86954DC59}" destId="{5C7E7CC2-0E81-4D2F-8E22-E8A98C7E1E2B}" srcOrd="1" destOrd="0" presId="urn:microsoft.com/office/officeart/2008/layout/VerticalAccentList"/>
    <dgm:cxn modelId="{15375CA6-973A-4277-B543-BC82BDFF5CA2}" type="presParOf" srcId="{C7F7941F-9496-4BDB-8D7B-1CB86954DC59}" destId="{BA79AED1-BDB7-4274-9839-9ADDBDB8799F}" srcOrd="2" destOrd="0" presId="urn:microsoft.com/office/officeart/2008/layout/VerticalAccentList"/>
    <dgm:cxn modelId="{37596EEB-D4DD-4C9D-AFF6-77F025E4539D}" type="presParOf" srcId="{C7F7941F-9496-4BDB-8D7B-1CB86954DC59}" destId="{B5EDCFF1-E071-4AA1-B0C7-7E7E5CBDF47F}" srcOrd="3" destOrd="0" presId="urn:microsoft.com/office/officeart/2008/layout/VerticalAccentList"/>
    <dgm:cxn modelId="{6AD69B5F-255C-4E24-823E-88C8A122E6E5}" type="presParOf" srcId="{C7F7941F-9496-4BDB-8D7B-1CB86954DC59}" destId="{18AAC892-2548-4455-8C87-3BE43E48A604}" srcOrd="4" destOrd="0" presId="urn:microsoft.com/office/officeart/2008/layout/VerticalAccentList"/>
    <dgm:cxn modelId="{CF106EBC-80FE-48AA-8270-2A51704469E5}" type="presParOf" srcId="{C7F7941F-9496-4BDB-8D7B-1CB86954DC59}" destId="{05FEBEF3-0935-48E4-86E7-16BB61AF647F}" srcOrd="5" destOrd="0" presId="urn:microsoft.com/office/officeart/2008/layout/VerticalAccentList"/>
    <dgm:cxn modelId="{6C74521E-E6D5-4321-B8D5-CD6CF18BBC57}" type="presParOf" srcId="{C7F7941F-9496-4BDB-8D7B-1CB86954DC59}" destId="{68408F6E-55D4-4F20-9FC2-B20225BE77ED}" srcOrd="6"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265CDF-255D-47C9-AB74-D84B36C74F0E}">
      <dsp:nvSpPr>
        <dsp:cNvPr id="0" name=""/>
        <dsp:cNvSpPr/>
      </dsp:nvSpPr>
      <dsp:spPr>
        <a:xfrm>
          <a:off x="1877763" y="1188"/>
          <a:ext cx="1936537" cy="1080999"/>
        </a:xfrm>
        <a:prstGeom prst="rightArrow">
          <a:avLst>
            <a:gd name="adj1" fmla="val 75000"/>
            <a:gd name="adj2" fmla="val 50000"/>
          </a:avLst>
        </a:prstGeom>
        <a:solidFill>
          <a:schemeClr val="accent4">
            <a:alpha val="90000"/>
            <a:tint val="40000"/>
            <a:hueOff val="0"/>
            <a:satOff val="0"/>
            <a:lumOff val="0"/>
            <a:alphaOff val="0"/>
          </a:schemeClr>
        </a:solidFill>
        <a:ln w="11430" cap="flat" cmpd="sng" algn="ctr">
          <a:solidFill>
            <a:schemeClr val="accent4">
              <a:alpha val="90000"/>
              <a:tint val="40000"/>
              <a:hueOff val="0"/>
              <a:satOff val="0"/>
              <a:lumOff val="0"/>
              <a:alphaOff val="0"/>
            </a:schemeClr>
          </a:solidFill>
          <a:prstDash val="solid"/>
        </a:ln>
        <a:effectLst>
          <a:outerShdw blurRad="39000" dist="25400" dir="5400000" rotWithShape="0">
            <a:schemeClr val="accent4">
              <a:alpha val="90000"/>
              <a:tint val="40000"/>
              <a:hueOff val="0"/>
              <a:satOff val="0"/>
              <a:lumOff val="0"/>
              <a:alphaOff val="0"/>
              <a:shade val="33000"/>
              <a:alpha val="83000"/>
            </a:scheme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ru-RU" sz="1400" kern="1200" dirty="0" err="1" smtClean="0">
              <a:latin typeface="Times New Roman" pitchFamily="18" charset="0"/>
              <a:cs typeface="Times New Roman" pitchFamily="18" charset="0"/>
            </a:rPr>
            <a:t>саудалық</a:t>
          </a:r>
          <a:endParaRPr lang="ru-RU" sz="1400" kern="1200" dirty="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ru-RU" sz="1400" kern="1200" smtClean="0">
              <a:latin typeface="Times New Roman" pitchFamily="18" charset="0"/>
              <a:cs typeface="Times New Roman" pitchFamily="18" charset="0"/>
            </a:rPr>
            <a:t>саудалық емес</a:t>
          </a:r>
          <a:endParaRPr lang="ru-RU" sz="1400" kern="1200" dirty="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endParaRPr lang="ru-RU" sz="1400" kern="1200" dirty="0">
            <a:solidFill>
              <a:srgbClr val="002060"/>
            </a:solidFill>
            <a:latin typeface="Times New Roman" pitchFamily="18" charset="0"/>
            <a:cs typeface="Times New Roman" pitchFamily="18" charset="0"/>
          </a:endParaRPr>
        </a:p>
      </dsp:txBody>
      <dsp:txXfrm>
        <a:off x="1877763" y="136313"/>
        <a:ext cx="1531162" cy="810749"/>
      </dsp:txXfrm>
    </dsp:sp>
    <dsp:sp modelId="{C9767D41-05A7-44B8-8C6D-3115D4F57CE6}">
      <dsp:nvSpPr>
        <dsp:cNvPr id="0" name=""/>
        <dsp:cNvSpPr/>
      </dsp:nvSpPr>
      <dsp:spPr>
        <a:xfrm>
          <a:off x="2123" y="1188"/>
          <a:ext cx="1875639" cy="1080999"/>
        </a:xfrm>
        <a:prstGeom prst="roundRect">
          <a:avLst/>
        </a:prstGeom>
        <a:gradFill rotWithShape="0">
          <a:gsLst>
            <a:gs pos="0">
              <a:schemeClr val="accent4">
                <a:hueOff val="0"/>
                <a:satOff val="0"/>
                <a:lumOff val="0"/>
                <a:alphaOff val="0"/>
                <a:tint val="74000"/>
              </a:schemeClr>
            </a:gs>
            <a:gs pos="49000">
              <a:schemeClr val="accent4">
                <a:hueOff val="0"/>
                <a:satOff val="0"/>
                <a:lumOff val="0"/>
                <a:alphaOff val="0"/>
                <a:tint val="96000"/>
                <a:shade val="84000"/>
                <a:satMod val="110000"/>
              </a:schemeClr>
            </a:gs>
            <a:gs pos="49100">
              <a:schemeClr val="accent4">
                <a:hueOff val="0"/>
                <a:satOff val="0"/>
                <a:lumOff val="0"/>
                <a:alphaOff val="0"/>
                <a:shade val="55000"/>
                <a:satMod val="150000"/>
              </a:schemeClr>
            </a:gs>
            <a:gs pos="92000">
              <a:schemeClr val="accent4">
                <a:hueOff val="0"/>
                <a:satOff val="0"/>
                <a:lumOff val="0"/>
                <a:alphaOff val="0"/>
                <a:tint val="98000"/>
                <a:shade val="90000"/>
                <a:satMod val="128000"/>
              </a:schemeClr>
            </a:gs>
            <a:gs pos="100000">
              <a:schemeClr val="accent4">
                <a:hueOff val="0"/>
                <a:satOff val="0"/>
                <a:lumOff val="0"/>
                <a:alphaOff val="0"/>
                <a:tint val="90000"/>
                <a:shade val="97000"/>
                <a:satMod val="128000"/>
              </a:schemeClr>
            </a:gs>
          </a:gsLst>
          <a:lin ang="5400000" scaled="1"/>
        </a:gradFill>
        <a:ln>
          <a:noFill/>
        </a:ln>
        <a:effectLst>
          <a:outerShdw blurRad="39000" dist="25400" dir="5400000" rotWithShape="0">
            <a:schemeClr val="accent4">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26670" rIns="53340" bIns="26670" numCol="1" spcCol="1270" anchor="ctr" anchorCtr="0">
          <a:noAutofit/>
        </a:bodyPr>
        <a:lstStyle/>
        <a:p>
          <a:pPr lvl="0" algn="l" defTabSz="622300">
            <a:lnSpc>
              <a:spcPct val="90000"/>
            </a:lnSpc>
            <a:spcBef>
              <a:spcPct val="0"/>
            </a:spcBef>
            <a:spcAft>
              <a:spcPct val="35000"/>
            </a:spcAft>
          </a:pPr>
          <a:r>
            <a:rPr lang="ru-RU" sz="1400" kern="1200" smtClean="0">
              <a:latin typeface="Times New Roman" pitchFamily="18" charset="0"/>
              <a:cs typeface="Times New Roman" pitchFamily="18" charset="0"/>
            </a:rPr>
            <a:t>Дебиторлық берешектің мазмұнына байланысты</a:t>
          </a:r>
          <a:endParaRPr lang="ru-RU" sz="1400" kern="1200" dirty="0">
            <a:latin typeface="Times New Roman" pitchFamily="18" charset="0"/>
            <a:cs typeface="Times New Roman" pitchFamily="18" charset="0"/>
          </a:endParaRPr>
        </a:p>
      </dsp:txBody>
      <dsp:txXfrm>
        <a:off x="54893" y="53958"/>
        <a:ext cx="1770099" cy="975459"/>
      </dsp:txXfrm>
    </dsp:sp>
    <dsp:sp modelId="{42E9A27A-834F-4FDC-9D47-661E785C795C}">
      <dsp:nvSpPr>
        <dsp:cNvPr id="0" name=""/>
        <dsp:cNvSpPr/>
      </dsp:nvSpPr>
      <dsp:spPr>
        <a:xfrm>
          <a:off x="1813713" y="1190287"/>
          <a:ext cx="2001386" cy="1110845"/>
        </a:xfrm>
        <a:prstGeom prst="rightArrow">
          <a:avLst>
            <a:gd name="adj1" fmla="val 75000"/>
            <a:gd name="adj2" fmla="val 50000"/>
          </a:avLst>
        </a:prstGeom>
        <a:solidFill>
          <a:schemeClr val="accent4">
            <a:alpha val="90000"/>
            <a:tint val="40000"/>
            <a:hueOff val="0"/>
            <a:satOff val="0"/>
            <a:lumOff val="0"/>
            <a:alphaOff val="0"/>
          </a:schemeClr>
        </a:solidFill>
        <a:ln w="11430" cap="flat" cmpd="sng" algn="ctr">
          <a:solidFill>
            <a:schemeClr val="accent4">
              <a:alpha val="90000"/>
              <a:tint val="40000"/>
              <a:hueOff val="0"/>
              <a:satOff val="0"/>
              <a:lumOff val="0"/>
              <a:alphaOff val="0"/>
            </a:schemeClr>
          </a:solidFill>
          <a:prstDash val="solid"/>
        </a:ln>
        <a:effectLst>
          <a:outerShdw blurRad="39000" dist="25400" dir="5400000" rotWithShape="0">
            <a:schemeClr val="accent4">
              <a:alpha val="90000"/>
              <a:tint val="40000"/>
              <a:hueOff val="0"/>
              <a:satOff val="0"/>
              <a:lumOff val="0"/>
              <a:alphaOff val="0"/>
              <a:shade val="33000"/>
              <a:alpha val="83000"/>
            </a:scheme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ru-RU" sz="1400" kern="1200" dirty="0" err="1" smtClean="0">
              <a:latin typeface="Times New Roman" pitchFamily="18" charset="0"/>
              <a:cs typeface="Times New Roman" pitchFamily="18" charset="0"/>
            </a:rPr>
            <a:t>қалыпты</a:t>
          </a:r>
          <a:endParaRPr lang="ru-RU" sz="1400" kern="1200" dirty="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ru-RU" sz="1400" kern="1200" smtClean="0">
              <a:latin typeface="Times New Roman" pitchFamily="18" charset="0"/>
              <a:cs typeface="Times New Roman" pitchFamily="18" charset="0"/>
            </a:rPr>
            <a:t>мерзімі  өткен</a:t>
          </a:r>
          <a:endParaRPr lang="ru-RU" sz="1400" kern="1200" dirty="0">
            <a:latin typeface="Times New Roman" pitchFamily="18" charset="0"/>
            <a:cs typeface="Times New Roman" pitchFamily="18" charset="0"/>
          </a:endParaRPr>
        </a:p>
      </dsp:txBody>
      <dsp:txXfrm>
        <a:off x="1813713" y="1329143"/>
        <a:ext cx="1584819" cy="833133"/>
      </dsp:txXfrm>
    </dsp:sp>
    <dsp:sp modelId="{3BCE4DA8-B761-471C-B7AC-CAB546885ED7}">
      <dsp:nvSpPr>
        <dsp:cNvPr id="0" name=""/>
        <dsp:cNvSpPr/>
      </dsp:nvSpPr>
      <dsp:spPr>
        <a:xfrm>
          <a:off x="1324" y="1205211"/>
          <a:ext cx="1812388" cy="1080999"/>
        </a:xfrm>
        <a:prstGeom prst="roundRect">
          <a:avLst/>
        </a:prstGeom>
        <a:gradFill rotWithShape="0">
          <a:gsLst>
            <a:gs pos="0">
              <a:schemeClr val="accent4">
                <a:hueOff val="0"/>
                <a:satOff val="0"/>
                <a:lumOff val="0"/>
                <a:alphaOff val="0"/>
                <a:tint val="74000"/>
              </a:schemeClr>
            </a:gs>
            <a:gs pos="49000">
              <a:schemeClr val="accent4">
                <a:hueOff val="0"/>
                <a:satOff val="0"/>
                <a:lumOff val="0"/>
                <a:alphaOff val="0"/>
                <a:tint val="96000"/>
                <a:shade val="84000"/>
                <a:satMod val="110000"/>
              </a:schemeClr>
            </a:gs>
            <a:gs pos="49100">
              <a:schemeClr val="accent4">
                <a:hueOff val="0"/>
                <a:satOff val="0"/>
                <a:lumOff val="0"/>
                <a:alphaOff val="0"/>
                <a:shade val="55000"/>
                <a:satMod val="150000"/>
              </a:schemeClr>
            </a:gs>
            <a:gs pos="92000">
              <a:schemeClr val="accent4">
                <a:hueOff val="0"/>
                <a:satOff val="0"/>
                <a:lumOff val="0"/>
                <a:alphaOff val="0"/>
                <a:tint val="98000"/>
                <a:shade val="90000"/>
                <a:satMod val="128000"/>
              </a:schemeClr>
            </a:gs>
            <a:gs pos="100000">
              <a:schemeClr val="accent4">
                <a:hueOff val="0"/>
                <a:satOff val="0"/>
                <a:lumOff val="0"/>
                <a:alphaOff val="0"/>
                <a:tint val="90000"/>
                <a:shade val="97000"/>
                <a:satMod val="128000"/>
              </a:schemeClr>
            </a:gs>
          </a:gsLst>
          <a:lin ang="5400000" scaled="1"/>
        </a:gradFill>
        <a:ln>
          <a:noFill/>
        </a:ln>
        <a:effectLst>
          <a:outerShdw blurRad="39000" dist="25400" dir="5400000" rotWithShape="0">
            <a:schemeClr val="accent4">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26670" rIns="53340" bIns="26670" numCol="1" spcCol="1270" anchor="ctr" anchorCtr="0">
          <a:noAutofit/>
        </a:bodyPr>
        <a:lstStyle/>
        <a:p>
          <a:pPr lvl="0" algn="l" defTabSz="622300">
            <a:lnSpc>
              <a:spcPct val="90000"/>
            </a:lnSpc>
            <a:spcBef>
              <a:spcPct val="0"/>
            </a:spcBef>
            <a:spcAft>
              <a:spcPct val="35000"/>
            </a:spcAft>
          </a:pPr>
          <a:r>
            <a:rPr lang="ru-RU" sz="1400" kern="1200" smtClean="0">
              <a:latin typeface="Times New Roman" pitchFamily="18" charset="0"/>
              <a:cs typeface="Times New Roman" pitchFamily="18" charset="0"/>
            </a:rPr>
            <a:t>Дебиторлық берешектің уақытылы түсуіне байланысты</a:t>
          </a:r>
          <a:endParaRPr lang="ru-RU" sz="1400" kern="1200" dirty="0">
            <a:latin typeface="Times New Roman" pitchFamily="18" charset="0"/>
            <a:cs typeface="Times New Roman" pitchFamily="18" charset="0"/>
          </a:endParaRPr>
        </a:p>
      </dsp:txBody>
      <dsp:txXfrm>
        <a:off x="54094" y="1257981"/>
        <a:ext cx="1706848" cy="975459"/>
      </dsp:txXfrm>
    </dsp:sp>
    <dsp:sp modelId="{69CF10F5-F2F7-4C11-809F-096C836A89FB}">
      <dsp:nvSpPr>
        <dsp:cNvPr id="0" name=""/>
        <dsp:cNvSpPr/>
      </dsp:nvSpPr>
      <dsp:spPr>
        <a:xfrm>
          <a:off x="1815037" y="2486297"/>
          <a:ext cx="2001386" cy="1080999"/>
        </a:xfrm>
        <a:prstGeom prst="rightArrow">
          <a:avLst>
            <a:gd name="adj1" fmla="val 75000"/>
            <a:gd name="adj2" fmla="val 50000"/>
          </a:avLst>
        </a:prstGeom>
        <a:solidFill>
          <a:schemeClr val="accent4">
            <a:alpha val="90000"/>
            <a:tint val="40000"/>
            <a:hueOff val="0"/>
            <a:satOff val="0"/>
            <a:lumOff val="0"/>
            <a:alphaOff val="0"/>
          </a:schemeClr>
        </a:solidFill>
        <a:ln w="11430" cap="flat" cmpd="sng" algn="ctr">
          <a:solidFill>
            <a:schemeClr val="accent4">
              <a:alpha val="90000"/>
              <a:tint val="40000"/>
              <a:hueOff val="0"/>
              <a:satOff val="0"/>
              <a:lumOff val="0"/>
              <a:alphaOff val="0"/>
            </a:schemeClr>
          </a:solidFill>
          <a:prstDash val="solid"/>
        </a:ln>
        <a:effectLst>
          <a:outerShdw blurRad="39000" dist="25400" dir="5400000" rotWithShape="0">
            <a:schemeClr val="accent4">
              <a:alpha val="90000"/>
              <a:tint val="40000"/>
              <a:hueOff val="0"/>
              <a:satOff val="0"/>
              <a:lumOff val="0"/>
              <a:alphaOff val="0"/>
              <a:shade val="33000"/>
              <a:alpha val="83000"/>
            </a:scheme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ru-RU" sz="1400" kern="1200" smtClean="0">
              <a:latin typeface="Times New Roman" pitchFamily="18" charset="0"/>
              <a:cs typeface="Times New Roman" pitchFamily="18" charset="0"/>
            </a:rPr>
            <a:t>қысқа мерзімді</a:t>
          </a:r>
          <a:endParaRPr lang="ru-RU" sz="1400" kern="120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ru-RU" sz="1400" kern="1200" smtClean="0">
              <a:latin typeface="Times New Roman" pitchFamily="18" charset="0"/>
              <a:cs typeface="Times New Roman" pitchFamily="18" charset="0"/>
            </a:rPr>
            <a:t>ұзақ мерзімді</a:t>
          </a:r>
          <a:endParaRPr lang="ru-RU" sz="1400" kern="1200">
            <a:latin typeface="Times New Roman" pitchFamily="18" charset="0"/>
            <a:cs typeface="Times New Roman" pitchFamily="18" charset="0"/>
          </a:endParaRPr>
        </a:p>
      </dsp:txBody>
      <dsp:txXfrm>
        <a:off x="1815037" y="2621422"/>
        <a:ext cx="1596011" cy="810749"/>
      </dsp:txXfrm>
    </dsp:sp>
    <dsp:sp modelId="{0200CAA9-61A2-411D-A5B0-D22A8512EDDF}">
      <dsp:nvSpPr>
        <dsp:cNvPr id="0" name=""/>
        <dsp:cNvSpPr/>
      </dsp:nvSpPr>
      <dsp:spPr>
        <a:xfrm>
          <a:off x="1230" y="2409125"/>
          <a:ext cx="1812575" cy="1080999"/>
        </a:xfrm>
        <a:prstGeom prst="roundRect">
          <a:avLst/>
        </a:prstGeom>
        <a:gradFill rotWithShape="0">
          <a:gsLst>
            <a:gs pos="0">
              <a:schemeClr val="accent4">
                <a:hueOff val="0"/>
                <a:satOff val="0"/>
                <a:lumOff val="0"/>
                <a:alphaOff val="0"/>
                <a:tint val="74000"/>
              </a:schemeClr>
            </a:gs>
            <a:gs pos="49000">
              <a:schemeClr val="accent4">
                <a:hueOff val="0"/>
                <a:satOff val="0"/>
                <a:lumOff val="0"/>
                <a:alphaOff val="0"/>
                <a:tint val="96000"/>
                <a:shade val="84000"/>
                <a:satMod val="110000"/>
              </a:schemeClr>
            </a:gs>
            <a:gs pos="49100">
              <a:schemeClr val="accent4">
                <a:hueOff val="0"/>
                <a:satOff val="0"/>
                <a:lumOff val="0"/>
                <a:alphaOff val="0"/>
                <a:shade val="55000"/>
                <a:satMod val="150000"/>
              </a:schemeClr>
            </a:gs>
            <a:gs pos="92000">
              <a:schemeClr val="accent4">
                <a:hueOff val="0"/>
                <a:satOff val="0"/>
                <a:lumOff val="0"/>
                <a:alphaOff val="0"/>
                <a:tint val="98000"/>
                <a:shade val="90000"/>
                <a:satMod val="128000"/>
              </a:schemeClr>
            </a:gs>
            <a:gs pos="100000">
              <a:schemeClr val="accent4">
                <a:hueOff val="0"/>
                <a:satOff val="0"/>
                <a:lumOff val="0"/>
                <a:alphaOff val="0"/>
                <a:tint val="90000"/>
                <a:shade val="97000"/>
                <a:satMod val="128000"/>
              </a:schemeClr>
            </a:gs>
          </a:gsLst>
          <a:lin ang="5400000" scaled="1"/>
        </a:gradFill>
        <a:ln>
          <a:noFill/>
        </a:ln>
        <a:effectLst>
          <a:outerShdw blurRad="39000" dist="25400" dir="5400000" rotWithShape="0">
            <a:schemeClr val="accent4">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26670" rIns="53340" bIns="26670" numCol="1" spcCol="1270" anchor="ctr" anchorCtr="0">
          <a:noAutofit/>
        </a:bodyPr>
        <a:lstStyle/>
        <a:p>
          <a:pPr lvl="0" algn="l" defTabSz="622300">
            <a:lnSpc>
              <a:spcPct val="90000"/>
            </a:lnSpc>
            <a:spcBef>
              <a:spcPct val="0"/>
            </a:spcBef>
            <a:spcAft>
              <a:spcPct val="35000"/>
            </a:spcAft>
          </a:pPr>
          <a:r>
            <a:rPr lang="ru-RU" sz="1400" kern="1200" smtClean="0">
              <a:latin typeface="Times New Roman" pitchFamily="18" charset="0"/>
              <a:cs typeface="Times New Roman" pitchFamily="18" charset="0"/>
            </a:rPr>
            <a:t>Дебиторлық берешектің қалыптасу мерзіміне байланысты</a:t>
          </a:r>
          <a:endParaRPr lang="ru-RU" sz="1400" kern="1200" dirty="0">
            <a:latin typeface="Times New Roman" pitchFamily="18" charset="0"/>
            <a:cs typeface="Times New Roman" pitchFamily="18" charset="0"/>
          </a:endParaRPr>
        </a:p>
      </dsp:txBody>
      <dsp:txXfrm>
        <a:off x="54000" y="2461895"/>
        <a:ext cx="1707035" cy="975459"/>
      </dsp:txXfrm>
    </dsp:sp>
    <dsp:sp modelId="{542AA4D1-2D86-4378-ACF8-A3E3F76BB1AA}">
      <dsp:nvSpPr>
        <dsp:cNvPr id="0" name=""/>
        <dsp:cNvSpPr/>
      </dsp:nvSpPr>
      <dsp:spPr>
        <a:xfrm>
          <a:off x="1745419" y="3598332"/>
          <a:ext cx="2070708" cy="1080999"/>
        </a:xfrm>
        <a:prstGeom prst="rightArrow">
          <a:avLst>
            <a:gd name="adj1" fmla="val 75000"/>
            <a:gd name="adj2" fmla="val 50000"/>
          </a:avLst>
        </a:prstGeom>
        <a:solidFill>
          <a:schemeClr val="accent4">
            <a:alpha val="90000"/>
            <a:tint val="40000"/>
            <a:hueOff val="0"/>
            <a:satOff val="0"/>
            <a:lumOff val="0"/>
            <a:alphaOff val="0"/>
          </a:schemeClr>
        </a:solidFill>
        <a:ln w="11430" cap="flat" cmpd="sng" algn="ctr">
          <a:solidFill>
            <a:schemeClr val="accent4">
              <a:alpha val="90000"/>
              <a:tint val="40000"/>
              <a:hueOff val="0"/>
              <a:satOff val="0"/>
              <a:lumOff val="0"/>
              <a:alphaOff val="0"/>
            </a:schemeClr>
          </a:solidFill>
          <a:prstDash val="solid"/>
        </a:ln>
        <a:effectLst>
          <a:outerShdw blurRad="39000" dist="25400" dir="5400000" rotWithShape="0">
            <a:schemeClr val="accent4">
              <a:alpha val="90000"/>
              <a:tint val="40000"/>
              <a:hueOff val="0"/>
              <a:satOff val="0"/>
              <a:lumOff val="0"/>
              <a:alphaOff val="0"/>
              <a:shade val="33000"/>
              <a:alpha val="83000"/>
            </a:scheme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ru-RU" sz="1400" kern="1200" smtClean="0">
              <a:latin typeface="Times New Roman" pitchFamily="18" charset="0"/>
              <a:cs typeface="Times New Roman" pitchFamily="18" charset="0"/>
            </a:rPr>
            <a:t>күмәнді</a:t>
          </a:r>
          <a:endParaRPr lang="ru-RU" sz="1400" kern="120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ru-RU" sz="1400" kern="1200" smtClean="0">
              <a:latin typeface="Times New Roman" pitchFamily="18" charset="0"/>
              <a:cs typeface="Times New Roman" pitchFamily="18" charset="0"/>
            </a:rPr>
            <a:t>үмітсіз</a:t>
          </a:r>
          <a:endParaRPr lang="ru-RU" sz="1400" kern="1200">
            <a:latin typeface="Times New Roman" pitchFamily="18" charset="0"/>
            <a:cs typeface="Times New Roman" pitchFamily="18" charset="0"/>
          </a:endParaRPr>
        </a:p>
      </dsp:txBody>
      <dsp:txXfrm>
        <a:off x="1745419" y="3733457"/>
        <a:ext cx="1665333" cy="810749"/>
      </dsp:txXfrm>
    </dsp:sp>
    <dsp:sp modelId="{AD55C80C-BBED-46C6-93F5-018D81548DF9}">
      <dsp:nvSpPr>
        <dsp:cNvPr id="0" name=""/>
        <dsp:cNvSpPr/>
      </dsp:nvSpPr>
      <dsp:spPr>
        <a:xfrm>
          <a:off x="295" y="3598332"/>
          <a:ext cx="1745123" cy="1080999"/>
        </a:xfrm>
        <a:prstGeom prst="roundRect">
          <a:avLst/>
        </a:prstGeom>
        <a:gradFill rotWithShape="0">
          <a:gsLst>
            <a:gs pos="0">
              <a:schemeClr val="accent4">
                <a:hueOff val="0"/>
                <a:satOff val="0"/>
                <a:lumOff val="0"/>
                <a:alphaOff val="0"/>
                <a:tint val="74000"/>
              </a:schemeClr>
            </a:gs>
            <a:gs pos="49000">
              <a:schemeClr val="accent4">
                <a:hueOff val="0"/>
                <a:satOff val="0"/>
                <a:lumOff val="0"/>
                <a:alphaOff val="0"/>
                <a:tint val="96000"/>
                <a:shade val="84000"/>
                <a:satMod val="110000"/>
              </a:schemeClr>
            </a:gs>
            <a:gs pos="49100">
              <a:schemeClr val="accent4">
                <a:hueOff val="0"/>
                <a:satOff val="0"/>
                <a:lumOff val="0"/>
                <a:alphaOff val="0"/>
                <a:shade val="55000"/>
                <a:satMod val="150000"/>
              </a:schemeClr>
            </a:gs>
            <a:gs pos="92000">
              <a:schemeClr val="accent4">
                <a:hueOff val="0"/>
                <a:satOff val="0"/>
                <a:lumOff val="0"/>
                <a:alphaOff val="0"/>
                <a:tint val="98000"/>
                <a:shade val="90000"/>
                <a:satMod val="128000"/>
              </a:schemeClr>
            </a:gs>
            <a:gs pos="100000">
              <a:schemeClr val="accent4">
                <a:hueOff val="0"/>
                <a:satOff val="0"/>
                <a:lumOff val="0"/>
                <a:alphaOff val="0"/>
                <a:tint val="90000"/>
                <a:shade val="97000"/>
                <a:satMod val="128000"/>
              </a:schemeClr>
            </a:gs>
          </a:gsLst>
          <a:lin ang="5400000" scaled="1"/>
        </a:gradFill>
        <a:ln>
          <a:noFill/>
        </a:ln>
        <a:effectLst>
          <a:outerShdw blurRad="39000" dist="25400" dir="5400000" rotWithShape="0">
            <a:schemeClr val="accent4">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26670" rIns="53340" bIns="26670" numCol="1" spcCol="1270" anchor="ctr" anchorCtr="0">
          <a:noAutofit/>
        </a:bodyPr>
        <a:lstStyle/>
        <a:p>
          <a:pPr lvl="0" algn="l" defTabSz="622300">
            <a:lnSpc>
              <a:spcPct val="90000"/>
            </a:lnSpc>
            <a:spcBef>
              <a:spcPct val="0"/>
            </a:spcBef>
            <a:spcAft>
              <a:spcPct val="35000"/>
            </a:spcAft>
          </a:pPr>
          <a:r>
            <a:rPr lang="kk-KZ" sz="1400" kern="1200" dirty="0" smtClean="0">
              <a:latin typeface="Times New Roman" pitchFamily="18" charset="0"/>
              <a:cs typeface="Times New Roman" pitchFamily="18" charset="0"/>
            </a:rPr>
            <a:t>Дебиторлық берешектің мерзімі өткеніне байланысты  </a:t>
          </a:r>
          <a:endParaRPr lang="ru-RU" sz="1400" kern="1200" dirty="0">
            <a:latin typeface="Times New Roman" pitchFamily="18" charset="0"/>
            <a:cs typeface="Times New Roman" pitchFamily="18" charset="0"/>
          </a:endParaRPr>
        </a:p>
      </dsp:txBody>
      <dsp:txXfrm>
        <a:off x="53065" y="3651102"/>
        <a:ext cx="1639583" cy="9754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9BEDD2-5785-4A2D-AAD8-403BE882C07D}">
      <dsp:nvSpPr>
        <dsp:cNvPr id="0" name=""/>
        <dsp:cNvSpPr/>
      </dsp:nvSpPr>
      <dsp:spPr>
        <a:xfrm rot="10800000">
          <a:off x="1048594" y="1403"/>
          <a:ext cx="3591399" cy="575976"/>
        </a:xfrm>
        <a:prstGeom prst="homePlate">
          <a:avLst/>
        </a:prstGeom>
        <a:solidFill>
          <a:schemeClr val="accent3">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3989" tIns="53340" rIns="99568" bIns="53340" numCol="1" spcCol="1270" anchor="ctr" anchorCtr="0">
          <a:noAutofit/>
        </a:bodyPr>
        <a:lstStyle/>
        <a:p>
          <a:pPr lvl="0" algn="ctr" defTabSz="622300">
            <a:lnSpc>
              <a:spcPct val="90000"/>
            </a:lnSpc>
            <a:spcBef>
              <a:spcPct val="0"/>
            </a:spcBef>
            <a:spcAft>
              <a:spcPct val="35000"/>
            </a:spcAft>
          </a:pPr>
          <a:r>
            <a:rPr lang="kk-KZ" sz="1400" kern="1200" dirty="0" smtClean="0">
              <a:solidFill>
                <a:srgbClr val="002060"/>
              </a:solidFill>
              <a:latin typeface="Times New Roman" pitchFamily="18" charset="0"/>
              <a:cs typeface="Times New Roman" pitchFamily="18" charset="0"/>
            </a:rPr>
            <a:t>алынуға тиісті берешектер (сатып алушылармен тапсырыс берушілердің берешектері);</a:t>
          </a:r>
          <a:endParaRPr lang="ru-RU" sz="1400" kern="1200" dirty="0">
            <a:solidFill>
              <a:srgbClr val="002060"/>
            </a:solidFill>
            <a:latin typeface="Times New Roman" pitchFamily="18" charset="0"/>
            <a:cs typeface="Times New Roman" pitchFamily="18" charset="0"/>
          </a:endParaRPr>
        </a:p>
      </dsp:txBody>
      <dsp:txXfrm rot="10800000">
        <a:off x="1192588" y="1403"/>
        <a:ext cx="3447405" cy="575976"/>
      </dsp:txXfrm>
    </dsp:sp>
    <dsp:sp modelId="{35B0F657-5D44-436C-A1FC-C17D97BF4F22}">
      <dsp:nvSpPr>
        <dsp:cNvPr id="0" name=""/>
        <dsp:cNvSpPr/>
      </dsp:nvSpPr>
      <dsp:spPr>
        <a:xfrm>
          <a:off x="760606" y="1403"/>
          <a:ext cx="575976" cy="575976"/>
        </a:xfrm>
        <a:prstGeom prst="ellipse">
          <a:avLst/>
        </a:prstGeom>
        <a:blipFill rotWithShape="0">
          <a:blip xmlns:r="http://schemas.openxmlformats.org/officeDocument/2006/relationships" r:embed="rId1"/>
          <a:stretch>
            <a:fillRect/>
          </a:stretch>
        </a:blipFill>
        <a:ln w="40000" cap="flat" cmpd="sng" algn="ctr">
          <a:solidFill>
            <a:srgbClr val="C00000"/>
          </a:solidFill>
          <a:prstDash val="solid"/>
        </a:ln>
        <a:effectLst/>
      </dsp:spPr>
      <dsp:style>
        <a:lnRef idx="2">
          <a:scrgbClr r="0" g="0" b="0"/>
        </a:lnRef>
        <a:fillRef idx="1">
          <a:scrgbClr r="0" g="0" b="0"/>
        </a:fillRef>
        <a:effectRef idx="0">
          <a:scrgbClr r="0" g="0" b="0"/>
        </a:effectRef>
        <a:fontRef idx="minor"/>
      </dsp:style>
    </dsp:sp>
    <dsp:sp modelId="{283C90A5-73F6-4978-9F9A-61D3C5B50EAB}">
      <dsp:nvSpPr>
        <dsp:cNvPr id="0" name=""/>
        <dsp:cNvSpPr/>
      </dsp:nvSpPr>
      <dsp:spPr>
        <a:xfrm rot="10800000">
          <a:off x="1048594" y="749313"/>
          <a:ext cx="3591399" cy="575976"/>
        </a:xfrm>
        <a:prstGeom prst="homePlate">
          <a:avLst/>
        </a:prstGeom>
        <a:solidFill>
          <a:schemeClr val="accent3">
            <a:hueOff val="3519068"/>
            <a:satOff val="-8018"/>
            <a:lumOff val="3216"/>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3989" tIns="53340" rIns="99568" bIns="53340" numCol="1" spcCol="1270" anchor="ctr" anchorCtr="0">
          <a:noAutofit/>
        </a:bodyPr>
        <a:lstStyle/>
        <a:p>
          <a:pPr lvl="0" algn="ctr" defTabSz="622300">
            <a:lnSpc>
              <a:spcPct val="90000"/>
            </a:lnSpc>
            <a:spcBef>
              <a:spcPct val="0"/>
            </a:spcBef>
            <a:spcAft>
              <a:spcPct val="35000"/>
            </a:spcAft>
          </a:pPr>
          <a:r>
            <a:rPr lang="en-US" sz="1400" kern="1200" dirty="0" err="1" smtClean="0">
              <a:solidFill>
                <a:srgbClr val="002060"/>
              </a:solidFill>
              <a:latin typeface="Times New Roman" pitchFamily="18" charset="0"/>
              <a:cs typeface="Times New Roman" pitchFamily="18" charset="0"/>
            </a:rPr>
            <a:t>алынған</a:t>
          </a:r>
          <a:r>
            <a:rPr lang="en-US" sz="1400" kern="1200" dirty="0" smtClean="0">
              <a:solidFill>
                <a:srgbClr val="002060"/>
              </a:solidFill>
              <a:latin typeface="Times New Roman" pitchFamily="18" charset="0"/>
              <a:cs typeface="Times New Roman" pitchFamily="18" charset="0"/>
            </a:rPr>
            <a:t> </a:t>
          </a:r>
          <a:r>
            <a:rPr lang="en-US" sz="1400" kern="1200" dirty="0" err="1" smtClean="0">
              <a:solidFill>
                <a:srgbClr val="002060"/>
              </a:solidFill>
              <a:latin typeface="Times New Roman" pitchFamily="18" charset="0"/>
              <a:cs typeface="Times New Roman" pitchFamily="18" charset="0"/>
            </a:rPr>
            <a:t>векселдер</a:t>
          </a:r>
          <a:r>
            <a:rPr lang="en-US" sz="1400" kern="1200" dirty="0" smtClean="0">
              <a:solidFill>
                <a:srgbClr val="002060"/>
              </a:solidFill>
              <a:latin typeface="Times New Roman" pitchFamily="18" charset="0"/>
              <a:cs typeface="Times New Roman" pitchFamily="18" charset="0"/>
            </a:rPr>
            <a:t>;</a:t>
          </a:r>
          <a:endParaRPr lang="ru-RU" sz="1400" kern="1200" dirty="0">
            <a:solidFill>
              <a:srgbClr val="002060"/>
            </a:solidFill>
            <a:latin typeface="Times New Roman" pitchFamily="18" charset="0"/>
            <a:cs typeface="Times New Roman" pitchFamily="18" charset="0"/>
          </a:endParaRPr>
        </a:p>
      </dsp:txBody>
      <dsp:txXfrm rot="10800000">
        <a:off x="1192588" y="749313"/>
        <a:ext cx="3447405" cy="575976"/>
      </dsp:txXfrm>
    </dsp:sp>
    <dsp:sp modelId="{F553B40E-F58B-443C-AA6A-9A34A9B923BE}">
      <dsp:nvSpPr>
        <dsp:cNvPr id="0" name=""/>
        <dsp:cNvSpPr/>
      </dsp:nvSpPr>
      <dsp:spPr>
        <a:xfrm>
          <a:off x="760606" y="749313"/>
          <a:ext cx="575976" cy="575976"/>
        </a:xfrm>
        <a:prstGeom prst="ellipse">
          <a:avLst/>
        </a:prstGeom>
        <a:blipFill rotWithShape="0">
          <a:blip xmlns:r="http://schemas.openxmlformats.org/officeDocument/2006/relationships" r:embed="rId2"/>
          <a:stretch>
            <a:fillRect/>
          </a:stretch>
        </a:blipFill>
        <a:ln w="40000" cap="flat" cmpd="sng" algn="ctr">
          <a:solidFill>
            <a:srgbClr val="C00000"/>
          </a:solidFill>
          <a:prstDash val="solid"/>
        </a:ln>
        <a:effectLst/>
      </dsp:spPr>
      <dsp:style>
        <a:lnRef idx="2">
          <a:scrgbClr r="0" g="0" b="0"/>
        </a:lnRef>
        <a:fillRef idx="1">
          <a:scrgbClr r="0" g="0" b="0"/>
        </a:fillRef>
        <a:effectRef idx="0">
          <a:scrgbClr r="0" g="0" b="0"/>
        </a:effectRef>
        <a:fontRef idx="minor"/>
      </dsp:style>
    </dsp:sp>
    <dsp:sp modelId="{76F811D3-E6EC-4FFA-977E-2DF7F3F59715}">
      <dsp:nvSpPr>
        <dsp:cNvPr id="0" name=""/>
        <dsp:cNvSpPr/>
      </dsp:nvSpPr>
      <dsp:spPr>
        <a:xfrm rot="10800000">
          <a:off x="1048594" y="1497222"/>
          <a:ext cx="3591399" cy="575976"/>
        </a:xfrm>
        <a:prstGeom prst="homePlate">
          <a:avLst/>
        </a:prstGeom>
        <a:solidFill>
          <a:schemeClr val="accent3">
            <a:hueOff val="7038136"/>
            <a:satOff val="-16035"/>
            <a:lumOff val="6432"/>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3989" tIns="53340" rIns="99568" bIns="53340" numCol="1" spcCol="1270" anchor="ctr" anchorCtr="0">
          <a:noAutofit/>
        </a:bodyPr>
        <a:lstStyle/>
        <a:p>
          <a:pPr lvl="0" algn="ctr" defTabSz="622300">
            <a:lnSpc>
              <a:spcPct val="90000"/>
            </a:lnSpc>
            <a:spcBef>
              <a:spcPct val="0"/>
            </a:spcBef>
            <a:spcAft>
              <a:spcPct val="35000"/>
            </a:spcAft>
          </a:pPr>
          <a:r>
            <a:rPr lang="en-US" sz="1400" kern="1200" dirty="0" err="1" smtClean="0">
              <a:solidFill>
                <a:srgbClr val="002060"/>
              </a:solidFill>
              <a:latin typeface="Times New Roman" pitchFamily="18" charset="0"/>
              <a:cs typeface="Times New Roman" pitchFamily="18" charset="0"/>
            </a:rPr>
            <a:t>кәсіпорынның</a:t>
          </a:r>
          <a:r>
            <a:rPr lang="en-US" sz="1400" kern="1200" dirty="0" smtClean="0">
              <a:solidFill>
                <a:srgbClr val="002060"/>
              </a:solidFill>
              <a:latin typeface="Times New Roman" pitchFamily="18" charset="0"/>
              <a:cs typeface="Times New Roman" pitchFamily="18" charset="0"/>
            </a:rPr>
            <a:t> </a:t>
          </a:r>
          <a:r>
            <a:rPr lang="en-US" sz="1400" kern="1200" dirty="0" err="1" smtClean="0">
              <a:solidFill>
                <a:srgbClr val="002060"/>
              </a:solidFill>
              <a:latin typeface="Times New Roman" pitchFamily="18" charset="0"/>
              <a:cs typeface="Times New Roman" pitchFamily="18" charset="0"/>
            </a:rPr>
            <a:t>есеп</a:t>
          </a:r>
          <a:r>
            <a:rPr lang="en-US" sz="1400" kern="1200" dirty="0" smtClean="0">
              <a:solidFill>
                <a:srgbClr val="002060"/>
              </a:solidFill>
              <a:latin typeface="Times New Roman" pitchFamily="18" charset="0"/>
              <a:cs typeface="Times New Roman" pitchFamily="18" charset="0"/>
            </a:rPr>
            <a:t> </a:t>
          </a:r>
          <a:r>
            <a:rPr lang="en-US" sz="1400" kern="1200" dirty="0" err="1" smtClean="0">
              <a:solidFill>
                <a:srgbClr val="002060"/>
              </a:solidFill>
              <a:latin typeface="Times New Roman" pitchFamily="18" charset="0"/>
              <a:cs typeface="Times New Roman" pitchFamily="18" charset="0"/>
            </a:rPr>
            <a:t>беруге</a:t>
          </a:r>
          <a:r>
            <a:rPr lang="en-US" sz="1400" kern="1200" dirty="0" smtClean="0">
              <a:solidFill>
                <a:srgbClr val="002060"/>
              </a:solidFill>
              <a:latin typeface="Times New Roman" pitchFamily="18" charset="0"/>
              <a:cs typeface="Times New Roman" pitchFamily="18" charset="0"/>
            </a:rPr>
            <a:t> </a:t>
          </a:r>
          <a:r>
            <a:rPr lang="en-US" sz="1400" kern="1200" dirty="0" err="1" smtClean="0">
              <a:solidFill>
                <a:srgbClr val="002060"/>
              </a:solidFill>
              <a:latin typeface="Times New Roman" pitchFamily="18" charset="0"/>
              <a:cs typeface="Times New Roman" pitchFamily="18" charset="0"/>
            </a:rPr>
            <a:t>тиісті</a:t>
          </a:r>
          <a:r>
            <a:rPr lang="en-US" sz="1400" kern="1200" dirty="0" smtClean="0">
              <a:solidFill>
                <a:srgbClr val="002060"/>
              </a:solidFill>
              <a:latin typeface="Times New Roman" pitchFamily="18" charset="0"/>
              <a:cs typeface="Times New Roman" pitchFamily="18" charset="0"/>
            </a:rPr>
            <a:t> </a:t>
          </a:r>
          <a:r>
            <a:rPr lang="en-US" sz="1400" kern="1200" dirty="0" err="1" smtClean="0">
              <a:solidFill>
                <a:srgbClr val="002060"/>
              </a:solidFill>
              <a:latin typeface="Times New Roman" pitchFamily="18" charset="0"/>
              <a:cs typeface="Times New Roman" pitchFamily="18" charset="0"/>
            </a:rPr>
            <a:t>тұлғаларының</a:t>
          </a:r>
          <a:r>
            <a:rPr lang="en-US" sz="1400" kern="1200" dirty="0" smtClean="0">
              <a:solidFill>
                <a:srgbClr val="002060"/>
              </a:solidFill>
              <a:latin typeface="Times New Roman" pitchFamily="18" charset="0"/>
              <a:cs typeface="Times New Roman" pitchFamily="18" charset="0"/>
            </a:rPr>
            <a:t> б</a:t>
          </a:r>
          <a:r>
            <a:rPr lang="kk-KZ" sz="1400" kern="1200" dirty="0" smtClean="0">
              <a:solidFill>
                <a:srgbClr val="002060"/>
              </a:solidFill>
              <a:latin typeface="Times New Roman" pitchFamily="18" charset="0"/>
              <a:cs typeface="Times New Roman" pitchFamily="18" charset="0"/>
            </a:rPr>
            <a:t>ерешектері</a:t>
          </a:r>
          <a:r>
            <a:rPr lang="en-US" sz="1400" kern="1200" dirty="0" smtClean="0">
              <a:solidFill>
                <a:srgbClr val="002060"/>
              </a:solidFill>
              <a:latin typeface="Times New Roman" pitchFamily="18" charset="0"/>
              <a:cs typeface="Times New Roman" pitchFamily="18" charset="0"/>
            </a:rPr>
            <a:t>;</a:t>
          </a:r>
          <a:endParaRPr lang="ru-RU" sz="1400" kern="1200" dirty="0">
            <a:solidFill>
              <a:srgbClr val="002060"/>
            </a:solidFill>
            <a:latin typeface="Times New Roman" pitchFamily="18" charset="0"/>
            <a:cs typeface="Times New Roman" pitchFamily="18" charset="0"/>
          </a:endParaRPr>
        </a:p>
      </dsp:txBody>
      <dsp:txXfrm rot="10800000">
        <a:off x="1192588" y="1497222"/>
        <a:ext cx="3447405" cy="575976"/>
      </dsp:txXfrm>
    </dsp:sp>
    <dsp:sp modelId="{B944DF85-1408-4B6A-84AC-0A9EC15B85F5}">
      <dsp:nvSpPr>
        <dsp:cNvPr id="0" name=""/>
        <dsp:cNvSpPr/>
      </dsp:nvSpPr>
      <dsp:spPr>
        <a:xfrm>
          <a:off x="760606" y="1497222"/>
          <a:ext cx="575976" cy="575976"/>
        </a:xfrm>
        <a:prstGeom prst="ellipse">
          <a:avLst/>
        </a:prstGeom>
        <a:blipFill rotWithShape="0">
          <a:blip xmlns:r="http://schemas.openxmlformats.org/officeDocument/2006/relationships" r:embed="rId3"/>
          <a:stretch>
            <a:fillRect/>
          </a:stretch>
        </a:blipFill>
        <a:ln w="40000" cap="flat" cmpd="sng" algn="ctr">
          <a:solidFill>
            <a:srgbClr val="C00000"/>
          </a:solidFill>
          <a:prstDash val="solid"/>
        </a:ln>
        <a:effectLst/>
      </dsp:spPr>
      <dsp:style>
        <a:lnRef idx="2">
          <a:scrgbClr r="0" g="0" b="0"/>
        </a:lnRef>
        <a:fillRef idx="1">
          <a:scrgbClr r="0" g="0" b="0"/>
        </a:fillRef>
        <a:effectRef idx="0">
          <a:scrgbClr r="0" g="0" b="0"/>
        </a:effectRef>
        <a:fontRef idx="minor"/>
      </dsp:style>
    </dsp:sp>
    <dsp:sp modelId="{50A6135E-BDB5-4127-A640-8FDDB00F9495}">
      <dsp:nvSpPr>
        <dsp:cNvPr id="0" name=""/>
        <dsp:cNvSpPr/>
      </dsp:nvSpPr>
      <dsp:spPr>
        <a:xfrm rot="10800000">
          <a:off x="1048594" y="2245131"/>
          <a:ext cx="3591399" cy="575976"/>
        </a:xfrm>
        <a:prstGeom prst="homePlate">
          <a:avLst/>
        </a:prstGeom>
        <a:solidFill>
          <a:schemeClr val="accent3">
            <a:hueOff val="10557205"/>
            <a:satOff val="-24053"/>
            <a:lumOff val="9648"/>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3989" tIns="53340" rIns="99568" bIns="53340" numCol="1" spcCol="1270" anchor="ctr" anchorCtr="0">
          <a:noAutofit/>
        </a:bodyPr>
        <a:lstStyle/>
        <a:p>
          <a:pPr lvl="0" algn="ctr" defTabSz="622300">
            <a:lnSpc>
              <a:spcPct val="90000"/>
            </a:lnSpc>
            <a:spcBef>
              <a:spcPct val="0"/>
            </a:spcBef>
            <a:spcAft>
              <a:spcPct val="35000"/>
            </a:spcAft>
          </a:pPr>
          <a:r>
            <a:rPr lang="en-US" sz="1400" kern="1200" dirty="0" err="1" smtClean="0">
              <a:solidFill>
                <a:srgbClr val="002060"/>
              </a:solidFill>
              <a:latin typeface="Times New Roman" pitchFamily="18" charset="0"/>
              <a:cs typeface="Times New Roman" pitchFamily="18" charset="0"/>
            </a:rPr>
            <a:t>ағымдағы</a:t>
          </a:r>
          <a:r>
            <a:rPr lang="en-US" sz="1400" kern="1200" dirty="0" smtClean="0">
              <a:solidFill>
                <a:srgbClr val="002060"/>
              </a:solidFill>
              <a:latin typeface="Times New Roman" pitchFamily="18" charset="0"/>
              <a:cs typeface="Times New Roman" pitchFamily="18" charset="0"/>
            </a:rPr>
            <a:t> </a:t>
          </a:r>
          <a:r>
            <a:rPr lang="en-US" sz="1400" kern="1200" dirty="0" err="1" smtClean="0">
              <a:solidFill>
                <a:srgbClr val="002060"/>
              </a:solidFill>
              <a:latin typeface="Times New Roman" pitchFamily="18" charset="0"/>
              <a:cs typeface="Times New Roman" pitchFamily="18" charset="0"/>
            </a:rPr>
            <a:t>активтерді</a:t>
          </a:r>
          <a:r>
            <a:rPr lang="en-US" sz="1400" kern="1200" dirty="0" smtClean="0">
              <a:solidFill>
                <a:srgbClr val="002060"/>
              </a:solidFill>
              <a:latin typeface="Times New Roman" pitchFamily="18" charset="0"/>
              <a:cs typeface="Times New Roman" pitchFamily="18" charset="0"/>
            </a:rPr>
            <a:t> </a:t>
          </a:r>
          <a:r>
            <a:rPr lang="en-US" sz="1400" kern="1200" dirty="0" err="1" smtClean="0">
              <a:solidFill>
                <a:srgbClr val="002060"/>
              </a:solidFill>
              <a:latin typeface="Times New Roman" pitchFamily="18" charset="0"/>
              <a:cs typeface="Times New Roman" pitchFamily="18" charset="0"/>
            </a:rPr>
            <a:t>сатып</a:t>
          </a:r>
          <a:r>
            <a:rPr lang="en-US" sz="1400" kern="1200" dirty="0" smtClean="0">
              <a:solidFill>
                <a:srgbClr val="002060"/>
              </a:solidFill>
              <a:latin typeface="Times New Roman" pitchFamily="18" charset="0"/>
              <a:cs typeface="Times New Roman" pitchFamily="18" charset="0"/>
            </a:rPr>
            <a:t> </a:t>
          </a:r>
          <a:r>
            <a:rPr lang="en-US" sz="1400" kern="1200" dirty="0" err="1" smtClean="0">
              <a:solidFill>
                <a:srgbClr val="002060"/>
              </a:solidFill>
              <a:latin typeface="Times New Roman" pitchFamily="18" charset="0"/>
              <a:cs typeface="Times New Roman" pitchFamily="18" charset="0"/>
            </a:rPr>
            <a:t>алу</a:t>
          </a:r>
          <a:r>
            <a:rPr lang="en-US" sz="1400" kern="1200" dirty="0" smtClean="0">
              <a:solidFill>
                <a:srgbClr val="002060"/>
              </a:solidFill>
              <a:latin typeface="Times New Roman" pitchFamily="18" charset="0"/>
              <a:cs typeface="Times New Roman" pitchFamily="18" charset="0"/>
            </a:rPr>
            <a:t> </a:t>
          </a:r>
          <a:r>
            <a:rPr lang="en-US" sz="1400" kern="1200" dirty="0" err="1" smtClean="0">
              <a:solidFill>
                <a:srgbClr val="002060"/>
              </a:solidFill>
              <a:latin typeface="Times New Roman" pitchFamily="18" charset="0"/>
              <a:cs typeface="Times New Roman" pitchFamily="18" charset="0"/>
            </a:rPr>
            <a:t>үшін</a:t>
          </a:r>
          <a:r>
            <a:rPr lang="en-US" sz="1400" kern="1200" dirty="0" smtClean="0">
              <a:solidFill>
                <a:srgbClr val="002060"/>
              </a:solidFill>
              <a:latin typeface="Times New Roman" pitchFamily="18" charset="0"/>
              <a:cs typeface="Times New Roman" pitchFamily="18" charset="0"/>
            </a:rPr>
            <a:t> </a:t>
          </a:r>
          <a:r>
            <a:rPr lang="en-US" sz="1400" kern="1200" dirty="0" err="1" smtClean="0">
              <a:solidFill>
                <a:srgbClr val="002060"/>
              </a:solidFill>
              <a:latin typeface="Times New Roman" pitchFamily="18" charset="0"/>
              <a:cs typeface="Times New Roman" pitchFamily="18" charset="0"/>
            </a:rPr>
            <a:t>төленген</a:t>
          </a:r>
          <a:r>
            <a:rPr lang="en-US" sz="1400" kern="1200" dirty="0" smtClean="0">
              <a:solidFill>
                <a:srgbClr val="002060"/>
              </a:solidFill>
              <a:latin typeface="Times New Roman" pitchFamily="18" charset="0"/>
              <a:cs typeface="Times New Roman" pitchFamily="18" charset="0"/>
            </a:rPr>
            <a:t> </a:t>
          </a:r>
          <a:r>
            <a:rPr lang="en-US" sz="1400" kern="1200" dirty="0" err="1" smtClean="0">
              <a:solidFill>
                <a:srgbClr val="002060"/>
              </a:solidFill>
              <a:latin typeface="Times New Roman" pitchFamily="18" charset="0"/>
              <a:cs typeface="Times New Roman" pitchFamily="18" charset="0"/>
            </a:rPr>
            <a:t>аванстық</a:t>
          </a:r>
          <a:r>
            <a:rPr lang="en-US" sz="1400" kern="1200" dirty="0" smtClean="0">
              <a:solidFill>
                <a:srgbClr val="002060"/>
              </a:solidFill>
              <a:latin typeface="Times New Roman" pitchFamily="18" charset="0"/>
              <a:cs typeface="Times New Roman" pitchFamily="18" charset="0"/>
            </a:rPr>
            <a:t> </a:t>
          </a:r>
          <a:r>
            <a:rPr lang="en-US" sz="1400" kern="1200" dirty="0" err="1" smtClean="0">
              <a:solidFill>
                <a:srgbClr val="002060"/>
              </a:solidFill>
              <a:latin typeface="Times New Roman" pitchFamily="18" charset="0"/>
              <a:cs typeface="Times New Roman" pitchFamily="18" charset="0"/>
            </a:rPr>
            <a:t>төлемдері</a:t>
          </a:r>
          <a:r>
            <a:rPr lang="en-US" sz="1400" kern="1200" dirty="0" smtClean="0">
              <a:solidFill>
                <a:srgbClr val="002060"/>
              </a:solidFill>
              <a:latin typeface="Times New Roman" pitchFamily="18" charset="0"/>
              <a:cs typeface="Times New Roman" pitchFamily="18" charset="0"/>
            </a:rPr>
            <a:t>;</a:t>
          </a:r>
          <a:endParaRPr lang="ru-RU" sz="1400" kern="1200" dirty="0">
            <a:solidFill>
              <a:srgbClr val="002060"/>
            </a:solidFill>
            <a:latin typeface="Times New Roman" pitchFamily="18" charset="0"/>
            <a:cs typeface="Times New Roman" pitchFamily="18" charset="0"/>
          </a:endParaRPr>
        </a:p>
      </dsp:txBody>
      <dsp:txXfrm rot="10800000">
        <a:off x="1192588" y="2245131"/>
        <a:ext cx="3447405" cy="575976"/>
      </dsp:txXfrm>
    </dsp:sp>
    <dsp:sp modelId="{DD0BD45D-FB3A-46EC-B985-D3E0D0DA3512}">
      <dsp:nvSpPr>
        <dsp:cNvPr id="0" name=""/>
        <dsp:cNvSpPr/>
      </dsp:nvSpPr>
      <dsp:spPr>
        <a:xfrm>
          <a:off x="760606" y="2245131"/>
          <a:ext cx="575976" cy="575976"/>
        </a:xfrm>
        <a:prstGeom prst="ellipse">
          <a:avLst/>
        </a:prstGeom>
        <a:blipFill rotWithShape="0">
          <a:blip xmlns:r="http://schemas.openxmlformats.org/officeDocument/2006/relationships" r:embed="rId4"/>
          <a:stretch>
            <a:fillRect/>
          </a:stretch>
        </a:blipFill>
        <a:ln w="40000" cap="flat" cmpd="sng" algn="ctr">
          <a:solidFill>
            <a:srgbClr val="C00000"/>
          </a:solidFill>
          <a:prstDash val="solid"/>
        </a:ln>
        <a:effectLst/>
      </dsp:spPr>
      <dsp:style>
        <a:lnRef idx="2">
          <a:scrgbClr r="0" g="0" b="0"/>
        </a:lnRef>
        <a:fillRef idx="1">
          <a:scrgbClr r="0" g="0" b="0"/>
        </a:fillRef>
        <a:effectRef idx="0">
          <a:scrgbClr r="0" g="0" b="0"/>
        </a:effectRef>
        <a:fontRef idx="minor"/>
      </dsp:style>
    </dsp:sp>
    <dsp:sp modelId="{7259C327-A604-4448-A215-BEB057131F46}">
      <dsp:nvSpPr>
        <dsp:cNvPr id="0" name=""/>
        <dsp:cNvSpPr/>
      </dsp:nvSpPr>
      <dsp:spPr>
        <a:xfrm rot="10800000">
          <a:off x="1048594" y="2993040"/>
          <a:ext cx="3591399" cy="794150"/>
        </a:xfrm>
        <a:prstGeom prst="homePlate">
          <a:avLst/>
        </a:prstGeom>
        <a:solidFill>
          <a:schemeClr val="accent3">
            <a:hueOff val="14076272"/>
            <a:satOff val="-32070"/>
            <a:lumOff val="12864"/>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3989" tIns="53340" rIns="99568" bIns="53340" numCol="1" spcCol="1270" anchor="ctr" anchorCtr="0">
          <a:noAutofit/>
        </a:bodyPr>
        <a:lstStyle/>
        <a:p>
          <a:pPr lvl="0" algn="ctr" defTabSz="622300">
            <a:lnSpc>
              <a:spcPct val="90000"/>
            </a:lnSpc>
            <a:spcBef>
              <a:spcPct val="0"/>
            </a:spcBef>
            <a:spcAft>
              <a:spcPct val="35000"/>
            </a:spcAft>
          </a:pPr>
          <a:r>
            <a:rPr lang="en-US" sz="1400" kern="1200" dirty="0" err="1" smtClean="0">
              <a:solidFill>
                <a:srgbClr val="002060"/>
              </a:solidFill>
              <a:latin typeface="Times New Roman" pitchFamily="18" charset="0"/>
              <a:cs typeface="Times New Roman" pitchFamily="18" charset="0"/>
            </a:rPr>
            <a:t>негізгі</a:t>
          </a:r>
          <a:r>
            <a:rPr lang="en-US" sz="1400" kern="1200" dirty="0" smtClean="0">
              <a:solidFill>
                <a:srgbClr val="002060"/>
              </a:solidFill>
              <a:latin typeface="Times New Roman" pitchFamily="18" charset="0"/>
              <a:cs typeface="Times New Roman" pitchFamily="18" charset="0"/>
            </a:rPr>
            <a:t> </a:t>
          </a:r>
          <a:r>
            <a:rPr lang="en-US" sz="1400" kern="1200" dirty="0" err="1" smtClean="0">
              <a:solidFill>
                <a:srgbClr val="002060"/>
              </a:solidFill>
              <a:latin typeface="Times New Roman" pitchFamily="18" charset="0"/>
              <a:cs typeface="Times New Roman" pitchFamily="18" charset="0"/>
            </a:rPr>
            <a:t>шаруашылық</a:t>
          </a:r>
          <a:r>
            <a:rPr lang="en-US" sz="1400" kern="1200" dirty="0" smtClean="0">
              <a:solidFill>
                <a:srgbClr val="002060"/>
              </a:solidFill>
              <a:latin typeface="Times New Roman" pitchFamily="18" charset="0"/>
              <a:cs typeface="Times New Roman" pitchFamily="18" charset="0"/>
            </a:rPr>
            <a:t> </a:t>
          </a:r>
          <a:r>
            <a:rPr lang="en-US" sz="1400" kern="1200" dirty="0" err="1" smtClean="0">
              <a:solidFill>
                <a:srgbClr val="002060"/>
              </a:solidFill>
              <a:latin typeface="Times New Roman" pitchFamily="18" charset="0"/>
              <a:cs typeface="Times New Roman" pitchFamily="18" charset="0"/>
            </a:rPr>
            <a:t>серіктестік</a:t>
          </a:r>
          <a:r>
            <a:rPr lang="en-US" sz="1400" kern="1200" dirty="0" smtClean="0">
              <a:solidFill>
                <a:srgbClr val="002060"/>
              </a:solidFill>
              <a:latin typeface="Times New Roman" pitchFamily="18" charset="0"/>
              <a:cs typeface="Times New Roman" pitchFamily="18" charset="0"/>
            </a:rPr>
            <a:t> </a:t>
          </a:r>
          <a:r>
            <a:rPr lang="en-US" sz="1400" kern="1200" dirty="0" err="1" smtClean="0">
              <a:solidFill>
                <a:srgbClr val="002060"/>
              </a:solidFill>
              <a:latin typeface="Times New Roman" pitchFamily="18" charset="0"/>
              <a:cs typeface="Times New Roman" pitchFamily="18" charset="0"/>
            </a:rPr>
            <a:t>және</a:t>
          </a:r>
          <a:r>
            <a:rPr lang="en-US" sz="1400" kern="1200" dirty="0" smtClean="0">
              <a:solidFill>
                <a:srgbClr val="002060"/>
              </a:solidFill>
              <a:latin typeface="Times New Roman" pitchFamily="18" charset="0"/>
              <a:cs typeface="Times New Roman" pitchFamily="18" charset="0"/>
            </a:rPr>
            <a:t> </a:t>
          </a:r>
          <a:r>
            <a:rPr lang="en-US" sz="1400" kern="1200" dirty="0" err="1" smtClean="0">
              <a:solidFill>
                <a:srgbClr val="002060"/>
              </a:solidFill>
              <a:latin typeface="Times New Roman" pitchFamily="18" charset="0"/>
              <a:cs typeface="Times New Roman" pitchFamily="18" charset="0"/>
            </a:rPr>
            <a:t>оның</a:t>
          </a:r>
          <a:r>
            <a:rPr lang="en-US" sz="1400" kern="1200" dirty="0" smtClean="0">
              <a:solidFill>
                <a:srgbClr val="002060"/>
              </a:solidFill>
              <a:latin typeface="Times New Roman" pitchFamily="18" charset="0"/>
              <a:cs typeface="Times New Roman" pitchFamily="18" charset="0"/>
            </a:rPr>
            <a:t> </a:t>
          </a:r>
          <a:r>
            <a:rPr lang="en-US" sz="1400" kern="1200" dirty="0" err="1" smtClean="0">
              <a:solidFill>
                <a:srgbClr val="002060"/>
              </a:solidFill>
              <a:latin typeface="Times New Roman" pitchFamily="18" charset="0"/>
              <a:cs typeface="Times New Roman" pitchFamily="18" charset="0"/>
            </a:rPr>
            <a:t>еншілес</a:t>
          </a:r>
          <a:r>
            <a:rPr lang="en-US" sz="1400" kern="1200" dirty="0" smtClean="0">
              <a:solidFill>
                <a:srgbClr val="002060"/>
              </a:solidFill>
              <a:latin typeface="Times New Roman" pitchFamily="18" charset="0"/>
              <a:cs typeface="Times New Roman" pitchFamily="18" charset="0"/>
            </a:rPr>
            <a:t> </a:t>
          </a:r>
          <a:r>
            <a:rPr lang="en-US" sz="1400" kern="1200" dirty="0" err="1" smtClean="0">
              <a:solidFill>
                <a:srgbClr val="002060"/>
              </a:solidFill>
              <a:latin typeface="Times New Roman" pitchFamily="18" charset="0"/>
              <a:cs typeface="Times New Roman" pitchFamily="18" charset="0"/>
            </a:rPr>
            <a:t>серіктестіктері</a:t>
          </a:r>
          <a:r>
            <a:rPr lang="en-US" sz="1400" kern="1200" dirty="0" smtClean="0">
              <a:solidFill>
                <a:srgbClr val="002060"/>
              </a:solidFill>
              <a:latin typeface="Times New Roman" pitchFamily="18" charset="0"/>
              <a:cs typeface="Times New Roman" pitchFamily="18" charset="0"/>
            </a:rPr>
            <a:t> </a:t>
          </a:r>
          <a:r>
            <a:rPr lang="en-US" sz="1400" kern="1200" dirty="0" err="1" smtClean="0">
              <a:solidFill>
                <a:srgbClr val="002060"/>
              </a:solidFill>
              <a:latin typeface="Times New Roman" pitchFamily="18" charset="0"/>
              <a:cs typeface="Times New Roman" pitchFamily="18" charset="0"/>
            </a:rPr>
            <a:t>арасындағы</a:t>
          </a:r>
          <a:r>
            <a:rPr lang="en-US" sz="1400" kern="1200" dirty="0" smtClean="0">
              <a:solidFill>
                <a:srgbClr val="002060"/>
              </a:solidFill>
              <a:latin typeface="Times New Roman" pitchFamily="18" charset="0"/>
              <a:cs typeface="Times New Roman" pitchFamily="18" charset="0"/>
            </a:rPr>
            <a:t> </a:t>
          </a:r>
          <a:r>
            <a:rPr lang="en-US" sz="1400" kern="1200" dirty="0" err="1" smtClean="0">
              <a:solidFill>
                <a:srgbClr val="002060"/>
              </a:solidFill>
              <a:latin typeface="Times New Roman" pitchFamily="18" charset="0"/>
              <a:cs typeface="Times New Roman" pitchFamily="18" charset="0"/>
            </a:rPr>
            <a:t>операциялар</a:t>
          </a:r>
          <a:r>
            <a:rPr lang="en-US" sz="1400" kern="1200" dirty="0" smtClean="0">
              <a:solidFill>
                <a:srgbClr val="002060"/>
              </a:solidFill>
              <a:latin typeface="Times New Roman" pitchFamily="18" charset="0"/>
              <a:cs typeface="Times New Roman" pitchFamily="18" charset="0"/>
            </a:rPr>
            <a:t> </a:t>
          </a:r>
          <a:r>
            <a:rPr lang="en-US" sz="1400" kern="1200" dirty="0" err="1" smtClean="0">
              <a:solidFill>
                <a:srgbClr val="002060"/>
              </a:solidFill>
              <a:latin typeface="Times New Roman" pitchFamily="18" charset="0"/>
              <a:cs typeface="Times New Roman" pitchFamily="18" charset="0"/>
            </a:rPr>
            <a:t>нәтижесінде</a:t>
          </a:r>
          <a:r>
            <a:rPr lang="en-US" sz="1400" kern="1200" dirty="0" smtClean="0">
              <a:solidFill>
                <a:srgbClr val="002060"/>
              </a:solidFill>
              <a:latin typeface="Times New Roman" pitchFamily="18" charset="0"/>
              <a:cs typeface="Times New Roman" pitchFamily="18" charset="0"/>
            </a:rPr>
            <a:t> </a:t>
          </a:r>
          <a:r>
            <a:rPr lang="en-US" sz="1400" kern="1200" dirty="0" err="1" smtClean="0">
              <a:solidFill>
                <a:srgbClr val="002060"/>
              </a:solidFill>
              <a:latin typeface="Times New Roman" pitchFamily="18" charset="0"/>
              <a:cs typeface="Times New Roman" pitchFamily="18" charset="0"/>
            </a:rPr>
            <a:t>пайда</a:t>
          </a:r>
          <a:r>
            <a:rPr lang="en-US" sz="1400" kern="1200" dirty="0" smtClean="0">
              <a:solidFill>
                <a:srgbClr val="002060"/>
              </a:solidFill>
              <a:latin typeface="Times New Roman" pitchFamily="18" charset="0"/>
              <a:cs typeface="Times New Roman" pitchFamily="18" charset="0"/>
            </a:rPr>
            <a:t> </a:t>
          </a:r>
          <a:r>
            <a:rPr lang="en-US" sz="1400" kern="1200" dirty="0" err="1" smtClean="0">
              <a:solidFill>
                <a:srgbClr val="002060"/>
              </a:solidFill>
              <a:latin typeface="Times New Roman" pitchFamily="18" charset="0"/>
              <a:cs typeface="Times New Roman" pitchFamily="18" charset="0"/>
            </a:rPr>
            <a:t>болған</a:t>
          </a:r>
          <a:r>
            <a:rPr lang="en-US" sz="1400" kern="1200" dirty="0" smtClean="0">
              <a:solidFill>
                <a:srgbClr val="002060"/>
              </a:solidFill>
              <a:latin typeface="Times New Roman" pitchFamily="18" charset="0"/>
              <a:cs typeface="Times New Roman" pitchFamily="18" charset="0"/>
            </a:rPr>
            <a:t> </a:t>
          </a:r>
          <a:r>
            <a:rPr lang="en-US" sz="1400" kern="1200" dirty="0" err="1" smtClean="0">
              <a:solidFill>
                <a:srgbClr val="002060"/>
              </a:solidFill>
              <a:latin typeface="Times New Roman" pitchFamily="18" charset="0"/>
              <a:cs typeface="Times New Roman" pitchFamily="18" charset="0"/>
            </a:rPr>
            <a:t>дебиторлық</a:t>
          </a:r>
          <a:r>
            <a:rPr lang="en-US" sz="1400" kern="1200" dirty="0" smtClean="0">
              <a:solidFill>
                <a:srgbClr val="002060"/>
              </a:solidFill>
              <a:latin typeface="Times New Roman" pitchFamily="18" charset="0"/>
              <a:cs typeface="Times New Roman" pitchFamily="18" charset="0"/>
            </a:rPr>
            <a:t> </a:t>
          </a:r>
          <a:r>
            <a:rPr lang="en-US" sz="1400" kern="1200" dirty="0" err="1" smtClean="0">
              <a:solidFill>
                <a:srgbClr val="002060"/>
              </a:solidFill>
              <a:latin typeface="Times New Roman" pitchFamily="18" charset="0"/>
              <a:cs typeface="Times New Roman" pitchFamily="18" charset="0"/>
            </a:rPr>
            <a:t>берешектер</a:t>
          </a:r>
          <a:r>
            <a:rPr lang="en-US" sz="1400" kern="1200" dirty="0" smtClean="0">
              <a:solidFill>
                <a:srgbClr val="002060"/>
              </a:solidFill>
              <a:latin typeface="Times New Roman" pitchFamily="18" charset="0"/>
              <a:cs typeface="Times New Roman" pitchFamily="18" charset="0"/>
            </a:rPr>
            <a:t>;</a:t>
          </a:r>
          <a:endParaRPr lang="ru-RU" sz="1400" kern="1200" dirty="0">
            <a:solidFill>
              <a:srgbClr val="002060"/>
            </a:solidFill>
            <a:latin typeface="Times New Roman" pitchFamily="18" charset="0"/>
            <a:cs typeface="Times New Roman" pitchFamily="18" charset="0"/>
          </a:endParaRPr>
        </a:p>
      </dsp:txBody>
      <dsp:txXfrm rot="10800000">
        <a:off x="1247131" y="2993040"/>
        <a:ext cx="3392862" cy="794150"/>
      </dsp:txXfrm>
    </dsp:sp>
    <dsp:sp modelId="{EB0AFD95-F8F4-4DB6-88C0-4CCA63A2DA3B}">
      <dsp:nvSpPr>
        <dsp:cNvPr id="0" name=""/>
        <dsp:cNvSpPr/>
      </dsp:nvSpPr>
      <dsp:spPr>
        <a:xfrm>
          <a:off x="760606" y="3102127"/>
          <a:ext cx="575976" cy="575976"/>
        </a:xfrm>
        <a:prstGeom prst="ellipse">
          <a:avLst/>
        </a:prstGeom>
        <a:blipFill rotWithShape="0">
          <a:blip xmlns:r="http://schemas.openxmlformats.org/officeDocument/2006/relationships" r:embed="rId5"/>
          <a:stretch>
            <a:fillRect/>
          </a:stretch>
        </a:blipFill>
        <a:ln w="40000" cap="flat" cmpd="sng" algn="ctr">
          <a:solidFill>
            <a:srgbClr val="C00000"/>
          </a:solidFill>
          <a:prstDash val="solid"/>
        </a:ln>
        <a:effectLst/>
      </dsp:spPr>
      <dsp:style>
        <a:lnRef idx="2">
          <a:scrgbClr r="0" g="0" b="0"/>
        </a:lnRef>
        <a:fillRef idx="1">
          <a:scrgbClr r="0" g="0" b="0"/>
        </a:fillRef>
        <a:effectRef idx="0">
          <a:scrgbClr r="0" g="0" b="0"/>
        </a:effectRef>
        <a:fontRef idx="minor"/>
      </dsp:style>
    </dsp:sp>
    <dsp:sp modelId="{31FAAC2F-81E0-4AEC-B309-6B61D1D6326A}">
      <dsp:nvSpPr>
        <dsp:cNvPr id="0" name=""/>
        <dsp:cNvSpPr/>
      </dsp:nvSpPr>
      <dsp:spPr>
        <a:xfrm rot="10800000">
          <a:off x="1048594" y="3959124"/>
          <a:ext cx="3591399" cy="575976"/>
        </a:xfrm>
        <a:prstGeom prst="homePlate">
          <a:avLst/>
        </a:prstGeom>
        <a:solidFill>
          <a:schemeClr val="accent3">
            <a:hueOff val="17595341"/>
            <a:satOff val="-40088"/>
            <a:lumOff val="1608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3989" tIns="53340" rIns="99568" bIns="53340" numCol="1" spcCol="1270" anchor="ctr" anchorCtr="0">
          <a:noAutofit/>
        </a:bodyPr>
        <a:lstStyle/>
        <a:p>
          <a:pPr lvl="0" algn="ctr" defTabSz="622300">
            <a:lnSpc>
              <a:spcPct val="90000"/>
            </a:lnSpc>
            <a:spcBef>
              <a:spcPct val="0"/>
            </a:spcBef>
            <a:spcAft>
              <a:spcPct val="35000"/>
            </a:spcAft>
          </a:pPr>
          <a:r>
            <a:rPr lang="ru-RU" sz="1400" kern="1200" dirty="0" err="1" smtClean="0">
              <a:solidFill>
                <a:srgbClr val="002060"/>
              </a:solidFill>
              <a:latin typeface="Times New Roman" pitchFamily="18" charset="0"/>
              <a:cs typeface="Times New Roman" pitchFamily="18" charset="0"/>
            </a:rPr>
            <a:t>басқадай дебиторлық берешектер</a:t>
          </a:r>
          <a:endParaRPr lang="ru-RU" sz="1400" kern="1200" dirty="0">
            <a:solidFill>
              <a:srgbClr val="002060"/>
            </a:solidFill>
            <a:latin typeface="Times New Roman" pitchFamily="18" charset="0"/>
            <a:cs typeface="Times New Roman" pitchFamily="18" charset="0"/>
          </a:endParaRPr>
        </a:p>
      </dsp:txBody>
      <dsp:txXfrm rot="10800000">
        <a:off x="1192588" y="3959124"/>
        <a:ext cx="3447405" cy="575976"/>
      </dsp:txXfrm>
    </dsp:sp>
    <dsp:sp modelId="{D1B71676-44C2-4981-AE6D-5B648552538C}">
      <dsp:nvSpPr>
        <dsp:cNvPr id="0" name=""/>
        <dsp:cNvSpPr/>
      </dsp:nvSpPr>
      <dsp:spPr>
        <a:xfrm>
          <a:off x="760606" y="3959124"/>
          <a:ext cx="575976" cy="575976"/>
        </a:xfrm>
        <a:prstGeom prst="ellipse">
          <a:avLst/>
        </a:prstGeom>
        <a:blipFill rotWithShape="0">
          <a:blip xmlns:r="http://schemas.openxmlformats.org/officeDocument/2006/relationships" r:embed="rId6"/>
          <a:stretch>
            <a:fillRect/>
          </a:stretch>
        </a:blipFill>
        <a:ln w="40000" cap="flat" cmpd="sng" algn="ctr">
          <a:solidFill>
            <a:srgbClr val="C00000"/>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EA24E5-2E8C-4BAB-9A23-CB15BF069570}">
      <dsp:nvSpPr>
        <dsp:cNvPr id="0" name=""/>
        <dsp:cNvSpPr/>
      </dsp:nvSpPr>
      <dsp:spPr>
        <a:xfrm>
          <a:off x="360042" y="0"/>
          <a:ext cx="7200795" cy="3631952"/>
        </a:xfrm>
        <a:prstGeom prst="swooshArrow">
          <a:avLst>
            <a:gd name="adj1" fmla="val 25000"/>
            <a:gd name="adj2" fmla="val 25000"/>
          </a:avLst>
        </a:prstGeom>
        <a:solidFill>
          <a:schemeClr val="accent4">
            <a:tint val="40000"/>
            <a:hueOff val="0"/>
            <a:satOff val="0"/>
            <a:lumOff val="0"/>
            <a:alphaOff val="0"/>
          </a:schemeClr>
        </a:solidFill>
        <a:ln w="11430" cap="flat" cmpd="sng" algn="ctr">
          <a:solidFill>
            <a:schemeClr val="accent4">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B6FA4921-2EBD-4AFC-8FD5-BB437B25B8B3}">
      <dsp:nvSpPr>
        <dsp:cNvPr id="0" name=""/>
        <dsp:cNvSpPr/>
      </dsp:nvSpPr>
      <dsp:spPr>
        <a:xfrm>
          <a:off x="1792891" y="2506773"/>
          <a:ext cx="151089" cy="151089"/>
        </a:xfrm>
        <a:prstGeom prst="ellipse">
          <a:avLst/>
        </a:prstGeom>
        <a:solidFill>
          <a:schemeClr val="lt1">
            <a:hueOff val="0"/>
            <a:satOff val="0"/>
            <a:lumOff val="0"/>
            <a:alphaOff val="0"/>
          </a:schemeClr>
        </a:solidFill>
        <a:ln>
          <a:noFill/>
        </a:ln>
        <a:effectLst>
          <a:outerShdw blurRad="39000" dist="25400" dir="5400000" rotWithShape="0">
            <a:schemeClr val="lt1">
              <a:hueOff val="0"/>
              <a:satOff val="0"/>
              <a:lumOff val="0"/>
              <a:alphaOff val="0"/>
              <a:shade val="33000"/>
              <a:alpha val="83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D507425E-09FD-4BB7-9517-29BB1D18491B}">
      <dsp:nvSpPr>
        <dsp:cNvPr id="0" name=""/>
        <dsp:cNvSpPr/>
      </dsp:nvSpPr>
      <dsp:spPr>
        <a:xfrm>
          <a:off x="2023399" y="2582317"/>
          <a:ext cx="1044063" cy="1049634"/>
        </a:xfrm>
        <a:prstGeom prst="rect">
          <a:avLst/>
        </a:prstGeom>
        <a:noFill/>
        <a:ln w="1143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80059" tIns="0" rIns="0" bIns="0" numCol="1" spcCol="1270" anchor="t" anchorCtr="0">
          <a:noAutofit/>
        </a:bodyPr>
        <a:lstStyle/>
        <a:p>
          <a:pPr lvl="0" algn="l" defTabSz="711200">
            <a:lnSpc>
              <a:spcPct val="90000"/>
            </a:lnSpc>
            <a:spcBef>
              <a:spcPct val="0"/>
            </a:spcBef>
            <a:spcAft>
              <a:spcPct val="35000"/>
            </a:spcAft>
          </a:pPr>
          <a:r>
            <a:rPr lang="kk-KZ" sz="1600" b="1" kern="1200" cap="none" spc="0" dirty="0" smtClean="0">
              <a:ln w="1905"/>
              <a:solidFill>
                <a:srgbClr val="C00000"/>
              </a:solidFill>
              <a:effectLst>
                <a:innerShdw blurRad="69850" dist="43180" dir="5400000">
                  <a:srgbClr val="000000">
                    <a:alpha val="65000"/>
                  </a:srgbClr>
                </a:innerShdw>
              </a:effectLst>
            </a:rPr>
            <a:t>№18 «Түсім» ҚЕХС </a:t>
          </a:r>
          <a:endParaRPr lang="ru-RU" sz="1600" b="1" kern="1200" cap="none" spc="0" dirty="0">
            <a:ln w="1905"/>
            <a:solidFill>
              <a:srgbClr val="C00000"/>
            </a:solidFill>
            <a:effectLst>
              <a:innerShdw blurRad="69850" dist="43180" dir="5400000">
                <a:srgbClr val="000000">
                  <a:alpha val="65000"/>
                </a:srgbClr>
              </a:innerShdw>
            </a:effectLst>
          </a:endParaRPr>
        </a:p>
      </dsp:txBody>
      <dsp:txXfrm>
        <a:off x="2023399" y="2582317"/>
        <a:ext cx="1044063" cy="1049634"/>
      </dsp:txXfrm>
    </dsp:sp>
    <dsp:sp modelId="{B28965C1-7446-4052-88E1-BE21E11E87F5}">
      <dsp:nvSpPr>
        <dsp:cNvPr id="0" name=""/>
        <dsp:cNvSpPr/>
      </dsp:nvSpPr>
      <dsp:spPr>
        <a:xfrm>
          <a:off x="3126543" y="1519608"/>
          <a:ext cx="273122" cy="273122"/>
        </a:xfrm>
        <a:prstGeom prst="ellipse">
          <a:avLst/>
        </a:prstGeom>
        <a:solidFill>
          <a:schemeClr val="lt1">
            <a:hueOff val="0"/>
            <a:satOff val="0"/>
            <a:lumOff val="0"/>
            <a:alphaOff val="0"/>
          </a:schemeClr>
        </a:solidFill>
        <a:ln>
          <a:noFill/>
        </a:ln>
        <a:effectLst>
          <a:outerShdw blurRad="39000" dist="25400" dir="5400000" rotWithShape="0">
            <a:schemeClr val="lt1">
              <a:hueOff val="0"/>
              <a:satOff val="0"/>
              <a:lumOff val="0"/>
              <a:alphaOff val="0"/>
              <a:shade val="33000"/>
              <a:alpha val="83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0B19EC05-6935-4F04-9551-8028698DA4A8}">
      <dsp:nvSpPr>
        <dsp:cNvPr id="0" name=""/>
        <dsp:cNvSpPr/>
      </dsp:nvSpPr>
      <dsp:spPr>
        <a:xfrm>
          <a:off x="3263105" y="1656170"/>
          <a:ext cx="1394669" cy="1975781"/>
        </a:xfrm>
        <a:prstGeom prst="rect">
          <a:avLst/>
        </a:prstGeom>
        <a:noFill/>
        <a:ln w="1143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44722" tIns="0" rIns="0" bIns="0" numCol="1" spcCol="1270" anchor="t" anchorCtr="0">
          <a:noAutofit/>
        </a:bodyPr>
        <a:lstStyle/>
        <a:p>
          <a:pPr lvl="0" algn="l" defTabSz="711200">
            <a:lnSpc>
              <a:spcPct val="90000"/>
            </a:lnSpc>
            <a:spcBef>
              <a:spcPct val="0"/>
            </a:spcBef>
            <a:spcAft>
              <a:spcPct val="35000"/>
            </a:spcAft>
          </a:pPr>
          <a:r>
            <a:rPr lang="kk-KZ" sz="1600" b="1" kern="1200" cap="none" spc="0" dirty="0" smtClean="0">
              <a:ln w="1905"/>
              <a:solidFill>
                <a:srgbClr val="C00000"/>
              </a:solidFill>
              <a:effectLst>
                <a:innerShdw blurRad="69850" dist="43180" dir="5400000">
                  <a:srgbClr val="000000">
                    <a:alpha val="65000"/>
                  </a:srgbClr>
                </a:innerShdw>
              </a:effectLst>
            </a:rPr>
            <a:t>№39 «Қаржылық құралдар:  тану мен бағалау» ҚЕХС </a:t>
          </a:r>
          <a:endParaRPr lang="ru-RU" sz="1600" b="1" kern="1200" cap="none" spc="0" dirty="0">
            <a:ln w="1905"/>
            <a:solidFill>
              <a:srgbClr val="C00000"/>
            </a:solidFill>
            <a:effectLst>
              <a:innerShdw blurRad="69850" dist="43180" dir="5400000">
                <a:srgbClr val="000000">
                  <a:alpha val="65000"/>
                </a:srgbClr>
              </a:innerShdw>
            </a:effectLst>
          </a:endParaRPr>
        </a:p>
      </dsp:txBody>
      <dsp:txXfrm>
        <a:off x="3263105" y="1656170"/>
        <a:ext cx="1394669" cy="1975781"/>
      </dsp:txXfrm>
    </dsp:sp>
    <dsp:sp modelId="{2BD6D492-84CF-4FD3-BB1F-C5DE47DB71C3}">
      <dsp:nvSpPr>
        <dsp:cNvPr id="0" name=""/>
        <dsp:cNvSpPr/>
      </dsp:nvSpPr>
      <dsp:spPr>
        <a:xfrm>
          <a:off x="4730413" y="918883"/>
          <a:ext cx="377723" cy="377723"/>
        </a:xfrm>
        <a:prstGeom prst="ellipse">
          <a:avLst/>
        </a:prstGeom>
        <a:solidFill>
          <a:schemeClr val="lt1">
            <a:hueOff val="0"/>
            <a:satOff val="0"/>
            <a:lumOff val="0"/>
            <a:alphaOff val="0"/>
          </a:schemeClr>
        </a:solidFill>
        <a:ln>
          <a:noFill/>
        </a:ln>
        <a:effectLst>
          <a:outerShdw blurRad="39000" dist="25400" dir="5400000" rotWithShape="0">
            <a:schemeClr val="lt1">
              <a:hueOff val="0"/>
              <a:satOff val="0"/>
              <a:lumOff val="0"/>
              <a:alphaOff val="0"/>
              <a:shade val="33000"/>
              <a:alpha val="83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261250E5-ECE6-43E2-8BCE-64E492AD6E7B}">
      <dsp:nvSpPr>
        <dsp:cNvPr id="0" name=""/>
        <dsp:cNvSpPr/>
      </dsp:nvSpPr>
      <dsp:spPr>
        <a:xfrm>
          <a:off x="4919275" y="1107745"/>
          <a:ext cx="1394669" cy="2524206"/>
        </a:xfrm>
        <a:prstGeom prst="rect">
          <a:avLst/>
        </a:prstGeom>
        <a:noFill/>
        <a:ln w="1143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200148" tIns="0" rIns="0" bIns="0" numCol="1" spcCol="1270" anchor="t" anchorCtr="0">
          <a:noAutofit/>
        </a:bodyPr>
        <a:lstStyle/>
        <a:p>
          <a:pPr lvl="0" algn="l" defTabSz="711200">
            <a:lnSpc>
              <a:spcPct val="90000"/>
            </a:lnSpc>
            <a:spcBef>
              <a:spcPct val="0"/>
            </a:spcBef>
            <a:spcAft>
              <a:spcPct val="35000"/>
            </a:spcAft>
          </a:pPr>
          <a:r>
            <a:rPr lang="kk-KZ" sz="1600" b="1" kern="1200" cap="none" spc="0" dirty="0" smtClean="0">
              <a:ln w="1905"/>
              <a:solidFill>
                <a:srgbClr val="C00000"/>
              </a:solidFill>
              <a:effectLst>
                <a:innerShdw blurRad="69850" dist="43180" dir="5400000">
                  <a:srgbClr val="000000">
                    <a:alpha val="65000"/>
                  </a:srgbClr>
                </a:innerShdw>
              </a:effectLst>
            </a:rPr>
            <a:t>№1 «Қаржылық есептілікті ұсыну» ҚЕХС </a:t>
          </a:r>
          <a:endParaRPr lang="ru-RU" sz="1600" b="1" kern="1200" cap="none" spc="0" dirty="0">
            <a:ln w="1905"/>
            <a:solidFill>
              <a:srgbClr val="C00000"/>
            </a:solidFill>
            <a:effectLst>
              <a:innerShdw blurRad="69850" dist="43180" dir="5400000">
                <a:srgbClr val="000000">
                  <a:alpha val="65000"/>
                </a:srgbClr>
              </a:innerShdw>
            </a:effectLst>
          </a:endParaRPr>
        </a:p>
      </dsp:txBody>
      <dsp:txXfrm>
        <a:off x="4919275" y="1107745"/>
        <a:ext cx="1394669" cy="252420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E8B807-7292-4BA7-A6FD-A3F8F735E17F}">
      <dsp:nvSpPr>
        <dsp:cNvPr id="0" name=""/>
        <dsp:cNvSpPr/>
      </dsp:nvSpPr>
      <dsp:spPr>
        <a:xfrm>
          <a:off x="744" y="508372"/>
          <a:ext cx="2708671" cy="1354335"/>
        </a:xfrm>
        <a:prstGeom prst="roundRect">
          <a:avLst>
            <a:gd name="adj" fmla="val 10000"/>
          </a:avLst>
        </a:prstGeom>
        <a:solidFill>
          <a:schemeClr val="accent5">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lvl="0" algn="ctr" defTabSz="977900">
            <a:lnSpc>
              <a:spcPct val="90000"/>
            </a:lnSpc>
            <a:spcBef>
              <a:spcPct val="0"/>
            </a:spcBef>
            <a:spcAft>
              <a:spcPct val="35000"/>
            </a:spcAft>
          </a:pPr>
          <a:r>
            <a:rPr lang="kk-KZ" sz="2200" kern="1200" dirty="0" smtClean="0">
              <a:solidFill>
                <a:srgbClr val="002060"/>
              </a:solidFill>
            </a:rPr>
            <a:t>несиеге толық қолдануынан пайыз әдісі (кіріс пен шығыс туралы есеп)</a:t>
          </a:r>
          <a:endParaRPr lang="ru-RU" sz="2200" kern="1200" dirty="0">
            <a:solidFill>
              <a:srgbClr val="002060"/>
            </a:solidFill>
          </a:endParaRPr>
        </a:p>
      </dsp:txBody>
      <dsp:txXfrm>
        <a:off x="40411" y="548039"/>
        <a:ext cx="2629337" cy="1275001"/>
      </dsp:txXfrm>
    </dsp:sp>
    <dsp:sp modelId="{D54CD473-3449-46ED-8A0D-B28FDB4CB5AE}">
      <dsp:nvSpPr>
        <dsp:cNvPr id="0" name=""/>
        <dsp:cNvSpPr/>
      </dsp:nvSpPr>
      <dsp:spPr>
        <a:xfrm>
          <a:off x="271611" y="1862708"/>
          <a:ext cx="270867" cy="1015751"/>
        </a:xfrm>
        <a:custGeom>
          <a:avLst/>
          <a:gdLst/>
          <a:ahLst/>
          <a:cxnLst/>
          <a:rect l="0" t="0" r="0" b="0"/>
          <a:pathLst>
            <a:path>
              <a:moveTo>
                <a:pt x="0" y="0"/>
              </a:moveTo>
              <a:lnTo>
                <a:pt x="0" y="1015751"/>
              </a:lnTo>
              <a:lnTo>
                <a:pt x="270867" y="1015751"/>
              </a:lnTo>
            </a:path>
          </a:pathLst>
        </a:custGeom>
        <a:noFill/>
        <a:ln w="400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BBB770C-B7F5-4972-B746-366329C67B58}">
      <dsp:nvSpPr>
        <dsp:cNvPr id="0" name=""/>
        <dsp:cNvSpPr/>
      </dsp:nvSpPr>
      <dsp:spPr>
        <a:xfrm>
          <a:off x="542478" y="2201291"/>
          <a:ext cx="2166937" cy="1354335"/>
        </a:xfrm>
        <a:prstGeom prst="roundRect">
          <a:avLst>
            <a:gd name="adj" fmla="val 10000"/>
          </a:avLst>
        </a:prstGeom>
        <a:solidFill>
          <a:schemeClr val="lt1">
            <a:alpha val="90000"/>
            <a:hueOff val="0"/>
            <a:satOff val="0"/>
            <a:lumOff val="0"/>
            <a:alphaOff val="0"/>
          </a:schemeClr>
        </a:solidFill>
        <a:ln w="400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kk-KZ" sz="1500" kern="1200" dirty="0" smtClean="0">
              <a:solidFill>
                <a:srgbClr val="002060"/>
              </a:solidFill>
            </a:rPr>
            <a:t>Әдістің мақсаты: күмәнді ДҚ шығынының пайда болу нәтижесінде нақты өлшеулер болып табылады. </a:t>
          </a:r>
          <a:endParaRPr lang="ru-RU" sz="1500" kern="1200" dirty="0">
            <a:solidFill>
              <a:srgbClr val="002060"/>
            </a:solidFill>
          </a:endParaRPr>
        </a:p>
      </dsp:txBody>
      <dsp:txXfrm>
        <a:off x="582145" y="2240958"/>
        <a:ext cx="2087603" cy="1275001"/>
      </dsp:txXfrm>
    </dsp:sp>
    <dsp:sp modelId="{D37F03DC-FD73-4DF3-970E-0D8568DAAA4B}">
      <dsp:nvSpPr>
        <dsp:cNvPr id="0" name=""/>
        <dsp:cNvSpPr/>
      </dsp:nvSpPr>
      <dsp:spPr>
        <a:xfrm>
          <a:off x="3386583" y="508372"/>
          <a:ext cx="2708671" cy="1354335"/>
        </a:xfrm>
        <a:prstGeom prst="roundRect">
          <a:avLst>
            <a:gd name="adj" fmla="val 10000"/>
          </a:avLst>
        </a:prstGeom>
        <a:solidFill>
          <a:schemeClr val="accent5">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lvl="0" algn="ctr" defTabSz="977900">
            <a:lnSpc>
              <a:spcPct val="90000"/>
            </a:lnSpc>
            <a:spcBef>
              <a:spcPct val="0"/>
            </a:spcBef>
            <a:spcAft>
              <a:spcPct val="35000"/>
            </a:spcAft>
          </a:pPr>
          <a:r>
            <a:rPr lang="kk-KZ" sz="2200" kern="1200" dirty="0" smtClean="0">
              <a:solidFill>
                <a:srgbClr val="002060"/>
              </a:solidFill>
            </a:rPr>
            <a:t>төлеу мерзімі бойынша ДҚ есептеу әдісі (бухгалтерлік баланс).</a:t>
          </a:r>
          <a:endParaRPr lang="ru-RU" sz="2200" kern="1200" dirty="0">
            <a:solidFill>
              <a:srgbClr val="002060"/>
            </a:solidFill>
          </a:endParaRPr>
        </a:p>
      </dsp:txBody>
      <dsp:txXfrm>
        <a:off x="3426250" y="548039"/>
        <a:ext cx="2629337" cy="1275001"/>
      </dsp:txXfrm>
    </dsp:sp>
    <dsp:sp modelId="{03B5071B-FF9F-4338-9C9A-BBD4F807A757}">
      <dsp:nvSpPr>
        <dsp:cNvPr id="0" name=""/>
        <dsp:cNvSpPr/>
      </dsp:nvSpPr>
      <dsp:spPr>
        <a:xfrm>
          <a:off x="3657451" y="1862708"/>
          <a:ext cx="270867" cy="1015751"/>
        </a:xfrm>
        <a:custGeom>
          <a:avLst/>
          <a:gdLst/>
          <a:ahLst/>
          <a:cxnLst/>
          <a:rect l="0" t="0" r="0" b="0"/>
          <a:pathLst>
            <a:path>
              <a:moveTo>
                <a:pt x="0" y="0"/>
              </a:moveTo>
              <a:lnTo>
                <a:pt x="0" y="1015751"/>
              </a:lnTo>
              <a:lnTo>
                <a:pt x="270867" y="1015751"/>
              </a:lnTo>
            </a:path>
          </a:pathLst>
        </a:custGeom>
        <a:noFill/>
        <a:ln w="400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FA7678D-9FD3-40AE-A2FF-19F108266980}">
      <dsp:nvSpPr>
        <dsp:cNvPr id="0" name=""/>
        <dsp:cNvSpPr/>
      </dsp:nvSpPr>
      <dsp:spPr>
        <a:xfrm>
          <a:off x="3928318" y="2201291"/>
          <a:ext cx="2166937" cy="1354335"/>
        </a:xfrm>
        <a:prstGeom prst="roundRect">
          <a:avLst>
            <a:gd name="adj" fmla="val 10000"/>
          </a:avLst>
        </a:prstGeom>
        <a:solidFill>
          <a:schemeClr val="lt1">
            <a:alpha val="90000"/>
            <a:hueOff val="0"/>
            <a:satOff val="0"/>
            <a:lumOff val="0"/>
            <a:alphaOff val="0"/>
          </a:schemeClr>
        </a:solidFill>
        <a:ln w="400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kk-KZ" sz="1500" kern="1200" dirty="0" smtClean="0">
              <a:solidFill>
                <a:srgbClr val="002060"/>
              </a:solidFill>
            </a:rPr>
            <a:t>Әдістің мақсаты: ДҚ-ң таза бағасын нақты өлшеу болып табылды.</a:t>
          </a:r>
          <a:endParaRPr lang="ru-RU" sz="1500" kern="1200" dirty="0">
            <a:solidFill>
              <a:srgbClr val="002060"/>
            </a:solidFill>
          </a:endParaRPr>
        </a:p>
      </dsp:txBody>
      <dsp:txXfrm>
        <a:off x="3967985" y="2240958"/>
        <a:ext cx="2087603" cy="127500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D2AFD3-65C4-4F68-BA94-A364BE757590}">
      <dsp:nvSpPr>
        <dsp:cNvPr id="0" name=""/>
        <dsp:cNvSpPr/>
      </dsp:nvSpPr>
      <dsp:spPr>
        <a:xfrm>
          <a:off x="516116" y="1481"/>
          <a:ext cx="6124913" cy="5568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lvl="0" algn="l" defTabSz="800100">
            <a:lnSpc>
              <a:spcPct val="90000"/>
            </a:lnSpc>
            <a:spcBef>
              <a:spcPct val="0"/>
            </a:spcBef>
            <a:spcAft>
              <a:spcPct val="35000"/>
            </a:spcAft>
          </a:pPr>
          <a:endParaRPr lang="ru-RU" sz="1800" kern="1200" dirty="0"/>
        </a:p>
      </dsp:txBody>
      <dsp:txXfrm>
        <a:off x="516116" y="1481"/>
        <a:ext cx="6124913" cy="556810"/>
      </dsp:txXfrm>
    </dsp:sp>
    <dsp:sp modelId="{7B0268FA-8A9D-475D-A0E0-43C8AAEE1558}">
      <dsp:nvSpPr>
        <dsp:cNvPr id="0" name=""/>
        <dsp:cNvSpPr/>
      </dsp:nvSpPr>
      <dsp:spPr>
        <a:xfrm>
          <a:off x="516116" y="558292"/>
          <a:ext cx="816655" cy="136109"/>
        </a:xfrm>
        <a:prstGeom prst="parallelogram">
          <a:avLst>
            <a:gd name="adj" fmla="val 140840"/>
          </a:avLst>
        </a:prstGeom>
        <a:solidFill>
          <a:schemeClr val="accent2">
            <a:hueOff val="0"/>
            <a:satOff val="0"/>
            <a:lumOff val="0"/>
            <a:alphaOff val="0"/>
          </a:schemeClr>
        </a:solidFill>
        <a:ln w="400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29430A-18AB-49C4-BD4B-3EFA51255C5A}">
      <dsp:nvSpPr>
        <dsp:cNvPr id="0" name=""/>
        <dsp:cNvSpPr/>
      </dsp:nvSpPr>
      <dsp:spPr>
        <a:xfrm>
          <a:off x="1380409" y="558292"/>
          <a:ext cx="816655" cy="136109"/>
        </a:xfrm>
        <a:prstGeom prst="parallelogram">
          <a:avLst>
            <a:gd name="adj" fmla="val 140840"/>
          </a:avLst>
        </a:prstGeom>
        <a:solidFill>
          <a:schemeClr val="accent3">
            <a:hueOff val="0"/>
            <a:satOff val="0"/>
            <a:lumOff val="0"/>
            <a:alphaOff val="0"/>
          </a:schemeClr>
        </a:solidFill>
        <a:ln w="400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98BEA3-0FC6-4F7D-9437-1F213F91146B}">
      <dsp:nvSpPr>
        <dsp:cNvPr id="0" name=""/>
        <dsp:cNvSpPr/>
      </dsp:nvSpPr>
      <dsp:spPr>
        <a:xfrm>
          <a:off x="2244703" y="558292"/>
          <a:ext cx="816655" cy="136109"/>
        </a:xfrm>
        <a:prstGeom prst="parallelogram">
          <a:avLst>
            <a:gd name="adj" fmla="val 140840"/>
          </a:avLst>
        </a:prstGeom>
        <a:solidFill>
          <a:schemeClr val="accent4">
            <a:hueOff val="0"/>
            <a:satOff val="0"/>
            <a:lumOff val="0"/>
            <a:alphaOff val="0"/>
          </a:schemeClr>
        </a:solidFill>
        <a:ln w="400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6AB8FD-F90A-4E9B-8806-06F241E646CF}">
      <dsp:nvSpPr>
        <dsp:cNvPr id="0" name=""/>
        <dsp:cNvSpPr/>
      </dsp:nvSpPr>
      <dsp:spPr>
        <a:xfrm>
          <a:off x="3108996" y="558292"/>
          <a:ext cx="816655" cy="136109"/>
        </a:xfrm>
        <a:prstGeom prst="parallelogram">
          <a:avLst>
            <a:gd name="adj" fmla="val 140840"/>
          </a:avLst>
        </a:prstGeom>
        <a:solidFill>
          <a:schemeClr val="accent5">
            <a:hueOff val="0"/>
            <a:satOff val="0"/>
            <a:lumOff val="0"/>
            <a:alphaOff val="0"/>
          </a:schemeClr>
        </a:solidFill>
        <a:ln w="400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4AB11D-67D6-4BB5-9D2B-687630E27F54}">
      <dsp:nvSpPr>
        <dsp:cNvPr id="0" name=""/>
        <dsp:cNvSpPr/>
      </dsp:nvSpPr>
      <dsp:spPr>
        <a:xfrm>
          <a:off x="3973289" y="558292"/>
          <a:ext cx="816655" cy="136109"/>
        </a:xfrm>
        <a:prstGeom prst="parallelogram">
          <a:avLst>
            <a:gd name="adj" fmla="val 140840"/>
          </a:avLst>
        </a:prstGeom>
        <a:solidFill>
          <a:schemeClr val="accent6">
            <a:hueOff val="0"/>
            <a:satOff val="0"/>
            <a:lumOff val="0"/>
            <a:alphaOff val="0"/>
          </a:schemeClr>
        </a:solidFill>
        <a:ln w="400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B4366E-4843-4159-ADF0-21F238143940}">
      <dsp:nvSpPr>
        <dsp:cNvPr id="0" name=""/>
        <dsp:cNvSpPr/>
      </dsp:nvSpPr>
      <dsp:spPr>
        <a:xfrm>
          <a:off x="4837583" y="558292"/>
          <a:ext cx="816655" cy="136109"/>
        </a:xfrm>
        <a:prstGeom prst="parallelogram">
          <a:avLst>
            <a:gd name="adj" fmla="val 140840"/>
          </a:avLst>
        </a:prstGeom>
        <a:solidFill>
          <a:schemeClr val="accent2">
            <a:hueOff val="0"/>
            <a:satOff val="0"/>
            <a:lumOff val="0"/>
            <a:alphaOff val="0"/>
          </a:schemeClr>
        </a:solidFill>
        <a:ln w="400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057776-013D-47C2-9597-0DB8DBF925E6}">
      <dsp:nvSpPr>
        <dsp:cNvPr id="0" name=""/>
        <dsp:cNvSpPr/>
      </dsp:nvSpPr>
      <dsp:spPr>
        <a:xfrm>
          <a:off x="5701876" y="558292"/>
          <a:ext cx="816655" cy="136109"/>
        </a:xfrm>
        <a:prstGeom prst="parallelogram">
          <a:avLst>
            <a:gd name="adj" fmla="val 140840"/>
          </a:avLst>
        </a:prstGeom>
        <a:solidFill>
          <a:schemeClr val="accent3">
            <a:hueOff val="0"/>
            <a:satOff val="0"/>
            <a:lumOff val="0"/>
            <a:alphaOff val="0"/>
          </a:schemeClr>
        </a:solidFill>
        <a:ln w="400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7CC1D4-5F2D-48D8-97B6-4B2233B5D61D}">
      <dsp:nvSpPr>
        <dsp:cNvPr id="0" name=""/>
        <dsp:cNvSpPr/>
      </dsp:nvSpPr>
      <dsp:spPr>
        <a:xfrm>
          <a:off x="516116" y="784284"/>
          <a:ext cx="6124913" cy="5568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lvl="0" algn="l" defTabSz="800100">
            <a:lnSpc>
              <a:spcPct val="90000"/>
            </a:lnSpc>
            <a:spcBef>
              <a:spcPct val="0"/>
            </a:spcBef>
            <a:spcAft>
              <a:spcPct val="35000"/>
            </a:spcAft>
          </a:pPr>
          <a:r>
            <a:rPr lang="kk-KZ" sz="1800" kern="1200" dirty="0" smtClean="0"/>
            <a:t>Банктен алынған қолма-қол ақшаны иемдену (сіңіріп кету).</a:t>
          </a:r>
          <a:endParaRPr lang="ru-RU" sz="1800" kern="1200" dirty="0"/>
        </a:p>
      </dsp:txBody>
      <dsp:txXfrm>
        <a:off x="516116" y="784284"/>
        <a:ext cx="6124913" cy="556810"/>
      </dsp:txXfrm>
    </dsp:sp>
    <dsp:sp modelId="{B8E06B45-DE8F-4517-855B-989D7DB13A1F}">
      <dsp:nvSpPr>
        <dsp:cNvPr id="0" name=""/>
        <dsp:cNvSpPr/>
      </dsp:nvSpPr>
      <dsp:spPr>
        <a:xfrm>
          <a:off x="516116" y="1341095"/>
          <a:ext cx="1433229" cy="1134243"/>
        </a:xfrm>
        <a:prstGeom prst="chevron">
          <a:avLst>
            <a:gd name="adj" fmla="val 70610"/>
          </a:avLst>
        </a:prstGeom>
        <a:solidFill>
          <a:schemeClr val="accent4">
            <a:hueOff val="0"/>
            <a:satOff val="0"/>
            <a:lumOff val="0"/>
            <a:alphaOff val="0"/>
          </a:schemeClr>
        </a:solidFill>
        <a:ln w="400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4D258C-AC39-4EDA-9D06-2DB342BDDBDD}">
      <dsp:nvSpPr>
        <dsp:cNvPr id="0" name=""/>
        <dsp:cNvSpPr/>
      </dsp:nvSpPr>
      <dsp:spPr>
        <a:xfrm>
          <a:off x="1377007" y="1341095"/>
          <a:ext cx="1433229" cy="1134243"/>
        </a:xfrm>
        <a:prstGeom prst="chevron">
          <a:avLst>
            <a:gd name="adj" fmla="val 70610"/>
          </a:avLst>
        </a:prstGeom>
        <a:solidFill>
          <a:schemeClr val="accent5">
            <a:hueOff val="0"/>
            <a:satOff val="0"/>
            <a:lumOff val="0"/>
            <a:alphaOff val="0"/>
          </a:schemeClr>
        </a:solidFill>
        <a:ln w="400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F28735-88F5-485E-9F85-CA49539D7EC7}">
      <dsp:nvSpPr>
        <dsp:cNvPr id="0" name=""/>
        <dsp:cNvSpPr/>
      </dsp:nvSpPr>
      <dsp:spPr>
        <a:xfrm>
          <a:off x="2238578" y="1341095"/>
          <a:ext cx="1433229" cy="1134243"/>
        </a:xfrm>
        <a:prstGeom prst="chevron">
          <a:avLst>
            <a:gd name="adj" fmla="val 70610"/>
          </a:avLst>
        </a:prstGeom>
        <a:solidFill>
          <a:schemeClr val="accent6">
            <a:hueOff val="0"/>
            <a:satOff val="0"/>
            <a:lumOff val="0"/>
            <a:alphaOff val="0"/>
          </a:schemeClr>
        </a:solidFill>
        <a:ln w="400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70F0EB-4970-460E-8ED1-647989FBABC6}">
      <dsp:nvSpPr>
        <dsp:cNvPr id="0" name=""/>
        <dsp:cNvSpPr/>
      </dsp:nvSpPr>
      <dsp:spPr>
        <a:xfrm>
          <a:off x="3099468" y="1341095"/>
          <a:ext cx="1433229" cy="1134243"/>
        </a:xfrm>
        <a:prstGeom prst="chevron">
          <a:avLst>
            <a:gd name="adj" fmla="val 70610"/>
          </a:avLst>
        </a:prstGeom>
        <a:solidFill>
          <a:schemeClr val="accent2">
            <a:hueOff val="0"/>
            <a:satOff val="0"/>
            <a:lumOff val="0"/>
            <a:alphaOff val="0"/>
          </a:schemeClr>
        </a:solidFill>
        <a:ln w="400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08644E-6095-4508-BC26-3F522A608F89}">
      <dsp:nvSpPr>
        <dsp:cNvPr id="0" name=""/>
        <dsp:cNvSpPr/>
      </dsp:nvSpPr>
      <dsp:spPr>
        <a:xfrm>
          <a:off x="3961040" y="1341095"/>
          <a:ext cx="1433229" cy="1134243"/>
        </a:xfrm>
        <a:prstGeom prst="chevron">
          <a:avLst>
            <a:gd name="adj" fmla="val 70610"/>
          </a:avLst>
        </a:prstGeom>
        <a:solidFill>
          <a:schemeClr val="accent3">
            <a:hueOff val="0"/>
            <a:satOff val="0"/>
            <a:lumOff val="0"/>
            <a:alphaOff val="0"/>
          </a:schemeClr>
        </a:solidFill>
        <a:ln w="400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0351FC-A2C6-49F3-960A-7FB4FBA559C3}">
      <dsp:nvSpPr>
        <dsp:cNvPr id="0" name=""/>
        <dsp:cNvSpPr/>
      </dsp:nvSpPr>
      <dsp:spPr>
        <a:xfrm>
          <a:off x="4821930" y="1341095"/>
          <a:ext cx="1433229" cy="1134243"/>
        </a:xfrm>
        <a:prstGeom prst="chevron">
          <a:avLst>
            <a:gd name="adj" fmla="val 70610"/>
          </a:avLst>
        </a:prstGeom>
        <a:solidFill>
          <a:schemeClr val="accent4">
            <a:hueOff val="0"/>
            <a:satOff val="0"/>
            <a:lumOff val="0"/>
            <a:alphaOff val="0"/>
          </a:schemeClr>
        </a:solidFill>
        <a:ln w="400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D510F8-1AE0-4777-8CBB-6A6CFBB1DAE6}">
      <dsp:nvSpPr>
        <dsp:cNvPr id="0" name=""/>
        <dsp:cNvSpPr/>
      </dsp:nvSpPr>
      <dsp:spPr>
        <a:xfrm>
          <a:off x="5683501" y="1341095"/>
          <a:ext cx="1433229" cy="1134243"/>
        </a:xfrm>
        <a:prstGeom prst="chevron">
          <a:avLst>
            <a:gd name="adj" fmla="val 70610"/>
          </a:avLst>
        </a:prstGeom>
        <a:solidFill>
          <a:schemeClr val="accent5">
            <a:hueOff val="0"/>
            <a:satOff val="0"/>
            <a:lumOff val="0"/>
            <a:alphaOff val="0"/>
          </a:schemeClr>
        </a:solidFill>
        <a:ln w="400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425BAB-CB02-473B-A027-4F08D23CB84A}">
      <dsp:nvSpPr>
        <dsp:cNvPr id="0" name=""/>
        <dsp:cNvSpPr/>
      </dsp:nvSpPr>
      <dsp:spPr>
        <a:xfrm>
          <a:off x="516116" y="1454519"/>
          <a:ext cx="6204537" cy="907394"/>
        </a:xfrm>
        <a:prstGeom prst="rect">
          <a:avLst/>
        </a:prstGeom>
        <a:solidFill>
          <a:schemeClr val="lt1">
            <a:hueOff val="0"/>
            <a:satOff val="0"/>
            <a:lumOff val="0"/>
            <a:alphaOff val="0"/>
          </a:schemeClr>
        </a:solidFill>
        <a:ln w="400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l" defTabSz="800100">
            <a:lnSpc>
              <a:spcPct val="90000"/>
            </a:lnSpc>
            <a:spcBef>
              <a:spcPct val="0"/>
            </a:spcBef>
            <a:spcAft>
              <a:spcPct val="35000"/>
            </a:spcAft>
          </a:pPr>
          <a:r>
            <a:rPr lang="kk-KZ" sz="1800" kern="1200" dirty="0" smtClean="0"/>
            <a:t>Түскен ақшаны жасыру мен иемдену үшін ағымдағы шот бойынша операцияларды есепте толық көрсетпеу.</a:t>
          </a:r>
          <a:endParaRPr lang="ru-RU" sz="1800" kern="1200" dirty="0"/>
        </a:p>
      </dsp:txBody>
      <dsp:txXfrm>
        <a:off x="516116" y="1454519"/>
        <a:ext cx="6204537" cy="907394"/>
      </dsp:txXfrm>
    </dsp:sp>
    <dsp:sp modelId="{0A535497-CE02-4751-B57F-0348D2EFB604}">
      <dsp:nvSpPr>
        <dsp:cNvPr id="0" name=""/>
        <dsp:cNvSpPr/>
      </dsp:nvSpPr>
      <dsp:spPr>
        <a:xfrm>
          <a:off x="516116" y="2565221"/>
          <a:ext cx="6124913" cy="5568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lvl="0" algn="l" defTabSz="800100">
            <a:lnSpc>
              <a:spcPct val="90000"/>
            </a:lnSpc>
            <a:spcBef>
              <a:spcPct val="0"/>
            </a:spcBef>
            <a:spcAft>
              <a:spcPct val="35000"/>
            </a:spcAft>
          </a:pPr>
          <a:r>
            <a:rPr lang="kk-KZ" sz="1800" kern="1200" dirty="0" smtClean="0"/>
            <a:t>Есеп регистрлерінде жиынтықты дұрыс есептемеу.</a:t>
          </a:r>
          <a:endParaRPr lang="ru-RU" sz="1800" kern="1200" dirty="0"/>
        </a:p>
      </dsp:txBody>
      <dsp:txXfrm>
        <a:off x="516116" y="2565221"/>
        <a:ext cx="6124913" cy="556810"/>
      </dsp:txXfrm>
    </dsp:sp>
    <dsp:sp modelId="{85ECA5AD-1BDE-4595-8B71-EC28FADF0DE2}">
      <dsp:nvSpPr>
        <dsp:cNvPr id="0" name=""/>
        <dsp:cNvSpPr/>
      </dsp:nvSpPr>
      <dsp:spPr>
        <a:xfrm>
          <a:off x="516116" y="3122032"/>
          <a:ext cx="1433229" cy="1134243"/>
        </a:xfrm>
        <a:prstGeom prst="chevron">
          <a:avLst>
            <a:gd name="adj" fmla="val 70610"/>
          </a:avLst>
        </a:prstGeom>
        <a:solidFill>
          <a:schemeClr val="accent6">
            <a:hueOff val="0"/>
            <a:satOff val="0"/>
            <a:lumOff val="0"/>
            <a:alphaOff val="0"/>
          </a:schemeClr>
        </a:solidFill>
        <a:ln w="400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28C3CB-10FF-41D9-91B5-B5EE927E5BBE}">
      <dsp:nvSpPr>
        <dsp:cNvPr id="0" name=""/>
        <dsp:cNvSpPr/>
      </dsp:nvSpPr>
      <dsp:spPr>
        <a:xfrm>
          <a:off x="1377007" y="3122032"/>
          <a:ext cx="1433229" cy="1134243"/>
        </a:xfrm>
        <a:prstGeom prst="chevron">
          <a:avLst>
            <a:gd name="adj" fmla="val 70610"/>
          </a:avLst>
        </a:prstGeom>
        <a:solidFill>
          <a:schemeClr val="accent2">
            <a:hueOff val="0"/>
            <a:satOff val="0"/>
            <a:lumOff val="0"/>
            <a:alphaOff val="0"/>
          </a:schemeClr>
        </a:solidFill>
        <a:ln w="400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EDD18B-CE56-4790-B26D-295D8B195EFA}">
      <dsp:nvSpPr>
        <dsp:cNvPr id="0" name=""/>
        <dsp:cNvSpPr/>
      </dsp:nvSpPr>
      <dsp:spPr>
        <a:xfrm>
          <a:off x="2238578" y="3122032"/>
          <a:ext cx="1433229" cy="1134243"/>
        </a:xfrm>
        <a:prstGeom prst="chevron">
          <a:avLst>
            <a:gd name="adj" fmla="val 70610"/>
          </a:avLst>
        </a:prstGeom>
        <a:solidFill>
          <a:schemeClr val="accent3">
            <a:hueOff val="0"/>
            <a:satOff val="0"/>
            <a:lumOff val="0"/>
            <a:alphaOff val="0"/>
          </a:schemeClr>
        </a:solidFill>
        <a:ln w="400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9417C6-9895-4E63-9FF6-C3208F63F208}">
      <dsp:nvSpPr>
        <dsp:cNvPr id="0" name=""/>
        <dsp:cNvSpPr/>
      </dsp:nvSpPr>
      <dsp:spPr>
        <a:xfrm>
          <a:off x="3099468" y="3122032"/>
          <a:ext cx="1433229" cy="1134243"/>
        </a:xfrm>
        <a:prstGeom prst="chevron">
          <a:avLst>
            <a:gd name="adj" fmla="val 70610"/>
          </a:avLst>
        </a:prstGeom>
        <a:solidFill>
          <a:schemeClr val="accent4">
            <a:hueOff val="0"/>
            <a:satOff val="0"/>
            <a:lumOff val="0"/>
            <a:alphaOff val="0"/>
          </a:schemeClr>
        </a:solidFill>
        <a:ln w="400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8E310D-E0C2-44F0-B68A-DBD052647D3E}">
      <dsp:nvSpPr>
        <dsp:cNvPr id="0" name=""/>
        <dsp:cNvSpPr/>
      </dsp:nvSpPr>
      <dsp:spPr>
        <a:xfrm>
          <a:off x="3961040" y="3122032"/>
          <a:ext cx="1433229" cy="1134243"/>
        </a:xfrm>
        <a:prstGeom prst="chevron">
          <a:avLst>
            <a:gd name="adj" fmla="val 70610"/>
          </a:avLst>
        </a:prstGeom>
        <a:solidFill>
          <a:schemeClr val="accent5">
            <a:hueOff val="0"/>
            <a:satOff val="0"/>
            <a:lumOff val="0"/>
            <a:alphaOff val="0"/>
          </a:schemeClr>
        </a:solidFill>
        <a:ln w="400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A50B26-5A1D-4472-BA18-38EE0AD32363}">
      <dsp:nvSpPr>
        <dsp:cNvPr id="0" name=""/>
        <dsp:cNvSpPr/>
      </dsp:nvSpPr>
      <dsp:spPr>
        <a:xfrm>
          <a:off x="4821930" y="3122032"/>
          <a:ext cx="1433229" cy="1134243"/>
        </a:xfrm>
        <a:prstGeom prst="chevron">
          <a:avLst>
            <a:gd name="adj" fmla="val 70610"/>
          </a:avLst>
        </a:prstGeom>
        <a:solidFill>
          <a:schemeClr val="accent6">
            <a:hueOff val="0"/>
            <a:satOff val="0"/>
            <a:lumOff val="0"/>
            <a:alphaOff val="0"/>
          </a:schemeClr>
        </a:solidFill>
        <a:ln w="400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82DFFB-84C7-4EFA-8D36-3D20BE3707DC}">
      <dsp:nvSpPr>
        <dsp:cNvPr id="0" name=""/>
        <dsp:cNvSpPr/>
      </dsp:nvSpPr>
      <dsp:spPr>
        <a:xfrm>
          <a:off x="5683501" y="3122032"/>
          <a:ext cx="1433229" cy="1134243"/>
        </a:xfrm>
        <a:prstGeom prst="chevron">
          <a:avLst>
            <a:gd name="adj" fmla="val 70610"/>
          </a:avLst>
        </a:prstGeom>
        <a:solidFill>
          <a:schemeClr val="accent2">
            <a:hueOff val="0"/>
            <a:satOff val="0"/>
            <a:lumOff val="0"/>
            <a:alphaOff val="0"/>
          </a:schemeClr>
        </a:solidFill>
        <a:ln w="400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83D08D-5692-41CE-B834-70DD1D56E738}">
      <dsp:nvSpPr>
        <dsp:cNvPr id="0" name=""/>
        <dsp:cNvSpPr/>
      </dsp:nvSpPr>
      <dsp:spPr>
        <a:xfrm>
          <a:off x="516116" y="3235456"/>
          <a:ext cx="6204537" cy="907394"/>
        </a:xfrm>
        <a:prstGeom prst="rect">
          <a:avLst/>
        </a:prstGeom>
        <a:solidFill>
          <a:schemeClr val="lt1">
            <a:hueOff val="0"/>
            <a:satOff val="0"/>
            <a:lumOff val="0"/>
            <a:alphaOff val="0"/>
          </a:schemeClr>
        </a:solidFill>
        <a:ln w="400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l" defTabSz="800100">
            <a:lnSpc>
              <a:spcPct val="90000"/>
            </a:lnSpc>
            <a:spcBef>
              <a:spcPct val="0"/>
            </a:spcBef>
            <a:spcAft>
              <a:spcPct val="35000"/>
            </a:spcAft>
          </a:pPr>
          <a:r>
            <a:rPr lang="kk-KZ" sz="1800" kern="1200" dirty="0" smtClean="0"/>
            <a:t>Анық емес мәтіндегі шоттар негізінде жабдықтаушыларға ақша аудару.</a:t>
          </a:r>
          <a:endParaRPr lang="ru-RU" sz="1800" kern="1200" dirty="0"/>
        </a:p>
      </dsp:txBody>
      <dsp:txXfrm>
        <a:off x="516116" y="3235456"/>
        <a:ext cx="6204537" cy="907394"/>
      </dsp:txXfrm>
    </dsp:sp>
    <dsp:sp modelId="{5DB2A580-570C-4764-A2D3-297F1C16BC9D}">
      <dsp:nvSpPr>
        <dsp:cNvPr id="0" name=""/>
        <dsp:cNvSpPr/>
      </dsp:nvSpPr>
      <dsp:spPr>
        <a:xfrm>
          <a:off x="516116" y="4346158"/>
          <a:ext cx="6124913" cy="5568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lvl="0" algn="l" defTabSz="800100">
            <a:lnSpc>
              <a:spcPct val="90000"/>
            </a:lnSpc>
            <a:spcBef>
              <a:spcPct val="0"/>
            </a:spcBef>
            <a:spcAft>
              <a:spcPct val="35000"/>
            </a:spcAft>
          </a:pPr>
          <a:r>
            <a:rPr lang="kk-KZ" sz="1800" kern="1200" dirty="0" smtClean="0"/>
            <a:t>Жасанды заңды мен жеке тұлғаларға ақша аудару және т.с.с.</a:t>
          </a:r>
          <a:endParaRPr lang="ru-RU" sz="1800" kern="1200" dirty="0"/>
        </a:p>
      </dsp:txBody>
      <dsp:txXfrm>
        <a:off x="516116" y="4346158"/>
        <a:ext cx="6124913" cy="556810"/>
      </dsp:txXfrm>
    </dsp:sp>
    <dsp:sp modelId="{A266D595-2AE6-4F6A-B71F-B106C1696FB8}">
      <dsp:nvSpPr>
        <dsp:cNvPr id="0" name=""/>
        <dsp:cNvSpPr/>
      </dsp:nvSpPr>
      <dsp:spPr>
        <a:xfrm>
          <a:off x="516116" y="4902968"/>
          <a:ext cx="816655" cy="136109"/>
        </a:xfrm>
        <a:prstGeom prst="parallelogram">
          <a:avLst>
            <a:gd name="adj" fmla="val 140840"/>
          </a:avLst>
        </a:prstGeom>
        <a:solidFill>
          <a:schemeClr val="accent3">
            <a:hueOff val="0"/>
            <a:satOff val="0"/>
            <a:lumOff val="0"/>
            <a:alphaOff val="0"/>
          </a:schemeClr>
        </a:solidFill>
        <a:ln w="400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7E7CC2-0E81-4D2F-8E22-E8A98C7E1E2B}">
      <dsp:nvSpPr>
        <dsp:cNvPr id="0" name=""/>
        <dsp:cNvSpPr/>
      </dsp:nvSpPr>
      <dsp:spPr>
        <a:xfrm>
          <a:off x="1380409" y="4902968"/>
          <a:ext cx="816655" cy="136109"/>
        </a:xfrm>
        <a:prstGeom prst="parallelogram">
          <a:avLst>
            <a:gd name="adj" fmla="val 140840"/>
          </a:avLst>
        </a:prstGeom>
        <a:solidFill>
          <a:schemeClr val="accent4">
            <a:hueOff val="0"/>
            <a:satOff val="0"/>
            <a:lumOff val="0"/>
            <a:alphaOff val="0"/>
          </a:schemeClr>
        </a:solidFill>
        <a:ln w="400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79AED1-BDB7-4274-9839-9ADDBDB8799F}">
      <dsp:nvSpPr>
        <dsp:cNvPr id="0" name=""/>
        <dsp:cNvSpPr/>
      </dsp:nvSpPr>
      <dsp:spPr>
        <a:xfrm>
          <a:off x="2244703" y="4902968"/>
          <a:ext cx="816655" cy="136109"/>
        </a:xfrm>
        <a:prstGeom prst="parallelogram">
          <a:avLst>
            <a:gd name="adj" fmla="val 140840"/>
          </a:avLst>
        </a:prstGeom>
        <a:solidFill>
          <a:schemeClr val="accent5">
            <a:hueOff val="0"/>
            <a:satOff val="0"/>
            <a:lumOff val="0"/>
            <a:alphaOff val="0"/>
          </a:schemeClr>
        </a:solidFill>
        <a:ln w="400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EDCFF1-E071-4AA1-B0C7-7E7E5CBDF47F}">
      <dsp:nvSpPr>
        <dsp:cNvPr id="0" name=""/>
        <dsp:cNvSpPr/>
      </dsp:nvSpPr>
      <dsp:spPr>
        <a:xfrm>
          <a:off x="3108996" y="4902968"/>
          <a:ext cx="816655" cy="136109"/>
        </a:xfrm>
        <a:prstGeom prst="parallelogram">
          <a:avLst>
            <a:gd name="adj" fmla="val 140840"/>
          </a:avLst>
        </a:prstGeom>
        <a:solidFill>
          <a:schemeClr val="accent6">
            <a:hueOff val="0"/>
            <a:satOff val="0"/>
            <a:lumOff val="0"/>
            <a:alphaOff val="0"/>
          </a:schemeClr>
        </a:solidFill>
        <a:ln w="400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AAC892-2548-4455-8C87-3BE43E48A604}">
      <dsp:nvSpPr>
        <dsp:cNvPr id="0" name=""/>
        <dsp:cNvSpPr/>
      </dsp:nvSpPr>
      <dsp:spPr>
        <a:xfrm>
          <a:off x="3973289" y="4902968"/>
          <a:ext cx="816655" cy="136109"/>
        </a:xfrm>
        <a:prstGeom prst="parallelogram">
          <a:avLst>
            <a:gd name="adj" fmla="val 140840"/>
          </a:avLst>
        </a:prstGeom>
        <a:solidFill>
          <a:schemeClr val="accent2">
            <a:hueOff val="0"/>
            <a:satOff val="0"/>
            <a:lumOff val="0"/>
            <a:alphaOff val="0"/>
          </a:schemeClr>
        </a:solidFill>
        <a:ln w="400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FEBEF3-0935-48E4-86E7-16BB61AF647F}">
      <dsp:nvSpPr>
        <dsp:cNvPr id="0" name=""/>
        <dsp:cNvSpPr/>
      </dsp:nvSpPr>
      <dsp:spPr>
        <a:xfrm>
          <a:off x="4837583" y="4902968"/>
          <a:ext cx="816655" cy="136109"/>
        </a:xfrm>
        <a:prstGeom prst="parallelogram">
          <a:avLst>
            <a:gd name="adj" fmla="val 140840"/>
          </a:avLst>
        </a:prstGeom>
        <a:solidFill>
          <a:schemeClr val="accent3">
            <a:hueOff val="0"/>
            <a:satOff val="0"/>
            <a:lumOff val="0"/>
            <a:alphaOff val="0"/>
          </a:schemeClr>
        </a:solidFill>
        <a:ln w="400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8408F6E-55D4-4F20-9FC2-B20225BE77ED}">
      <dsp:nvSpPr>
        <dsp:cNvPr id="0" name=""/>
        <dsp:cNvSpPr/>
      </dsp:nvSpPr>
      <dsp:spPr>
        <a:xfrm>
          <a:off x="5701876" y="4902968"/>
          <a:ext cx="816655" cy="136109"/>
        </a:xfrm>
        <a:prstGeom prst="parallelogram">
          <a:avLst>
            <a:gd name="adj" fmla="val 140840"/>
          </a:avLst>
        </a:prstGeom>
        <a:solidFill>
          <a:schemeClr val="accent4">
            <a:hueOff val="0"/>
            <a:satOff val="0"/>
            <a:lumOff val="0"/>
            <a:alphaOff val="0"/>
          </a:schemeClr>
        </a:solidFill>
        <a:ln w="400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80B42E-8383-46EF-9EEA-579DE622BEFF}" type="datetimeFigureOut">
              <a:rPr lang="ru-RU" smtClean="0"/>
              <a:t>16.03.2020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3570C8-AB77-4D7D-AA1D-9A54EA926A88}" type="slidenum">
              <a:rPr lang="ru-RU" smtClean="0"/>
              <a:t>‹#›</a:t>
            </a:fld>
            <a:endParaRPr lang="ru-RU"/>
          </a:p>
        </p:txBody>
      </p:sp>
    </p:spTree>
    <p:extLst>
      <p:ext uri="{BB962C8B-B14F-4D97-AF65-F5344CB8AC3E}">
        <p14:creationId xmlns:p14="http://schemas.microsoft.com/office/powerpoint/2010/main" val="19776158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33570C8-AB77-4D7D-AA1D-9A54EA926A88}" type="slidenum">
              <a:rPr lang="ru-RU" smtClean="0"/>
              <a:t>12</a:t>
            </a:fld>
            <a:endParaRPr lang="ru-RU"/>
          </a:p>
        </p:txBody>
      </p:sp>
    </p:spTree>
    <p:extLst>
      <p:ext uri="{BB962C8B-B14F-4D97-AF65-F5344CB8AC3E}">
        <p14:creationId xmlns:p14="http://schemas.microsoft.com/office/powerpoint/2010/main" val="651696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16.03.2020</a:t>
            </a:fld>
            <a:endParaRPr lang="ru-RU"/>
          </a:p>
        </p:txBody>
      </p:sp>
      <p:sp>
        <p:nvSpPr>
          <p:cNvPr id="5" name="Footer Placeholder 4"/>
          <p:cNvSpPr>
            <a:spLocks noGrp="1"/>
          </p:cNvSpPr>
          <p:nvPr>
            <p:ph type="ftr" sz="quarter" idx="11"/>
          </p:nvPr>
        </p:nvSpPr>
        <p:spPr/>
        <p:txBody>
          <a:bodyPr/>
          <a:lstStyle/>
          <a:p>
            <a:endParaRPr lang="ru-RU"/>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5B106E36-FD25-4E2D-B0AA-010F637433A0}" type="datetimeFigureOut">
              <a:rPr lang="ru-RU" smtClean="0"/>
              <a:pPr/>
              <a:t>16.03.2020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5B106E36-FD25-4E2D-B0AA-010F637433A0}" type="datetimeFigureOut">
              <a:rPr lang="ru-RU" smtClean="0"/>
              <a:pPr/>
              <a:t>16.03.2020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16.03.2020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6"/>
          <p:cNvSpPr>
            <a:spLocks noGrp="1"/>
          </p:cNvSpPr>
          <p:nvPr>
            <p:ph type="dt" sz="half" idx="10"/>
          </p:nvPr>
        </p:nvSpPr>
        <p:spPr/>
        <p:txBody>
          <a:bodyPr/>
          <a:lstStyle/>
          <a:p>
            <a:fld id="{5B106E36-FD25-4E2D-B0AA-010F637433A0}" type="datetimeFigureOut">
              <a:rPr lang="ru-RU" smtClean="0"/>
              <a:pPr/>
              <a:t>16.03.2020</a:t>
            </a:fld>
            <a:endParaRPr lang="ru-RU"/>
          </a:p>
        </p:txBody>
      </p:sp>
      <p:sp>
        <p:nvSpPr>
          <p:cNvPr id="8" name="Slide Number Placeholder 7"/>
          <p:cNvSpPr>
            <a:spLocks noGrp="1"/>
          </p:cNvSpPr>
          <p:nvPr>
            <p:ph type="sldNum" sz="quarter" idx="11"/>
          </p:nvPr>
        </p:nvSpPr>
        <p:spPr/>
        <p:txBody>
          <a:bodyPr/>
          <a:lstStyle/>
          <a:p>
            <a:fld id="{725C68B6-61C2-468F-89AB-4B9F7531AA68}" type="slidenum">
              <a:rPr lang="ru-RU" smtClean="0"/>
              <a:pPr/>
              <a:t>‹#›</a:t>
            </a:fld>
            <a:endParaRPr lang="ru-RU"/>
          </a:p>
        </p:txBody>
      </p:sp>
      <p:sp>
        <p:nvSpPr>
          <p:cNvPr id="9" name="Footer Placeholder 8"/>
          <p:cNvSpPr>
            <a:spLocks noGrp="1"/>
          </p:cNvSpPr>
          <p:nvPr>
            <p:ph type="ftr" sz="quarter" idx="12"/>
          </p:nvPr>
        </p:nvSpPr>
        <p:spPr/>
        <p:txBody>
          <a:bodyPr/>
          <a:lstStyle/>
          <a:p>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B106E36-FD25-4E2D-B0AA-010F637433A0}" type="datetimeFigureOut">
              <a:rPr lang="ru-RU" smtClean="0"/>
              <a:pPr/>
              <a:t>16.03.2020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ru-RU" smtClean="0"/>
              <a:t>Образец текста</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B106E36-FD25-4E2D-B0AA-010F637433A0}" type="datetimeFigureOut">
              <a:rPr lang="ru-RU" smtClean="0"/>
              <a:pPr/>
              <a:t>16.03.2020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5B106E36-FD25-4E2D-B0AA-010F637433A0}" type="datetimeFigureOut">
              <a:rPr lang="ru-RU" smtClean="0"/>
              <a:pPr/>
              <a:t>16.03.2020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106E36-FD25-4E2D-B0AA-010F637433A0}" type="datetimeFigureOut">
              <a:rPr lang="ru-RU" smtClean="0"/>
              <a:pPr/>
              <a:t>16.03.2020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16.03.2020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16.03.2020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725C68B6-61C2-468F-89AB-4B9F7531AA68}" type="slidenum">
              <a:rPr lang="ru-RU" smtClean="0"/>
              <a:pPr/>
              <a:t>‹#›</a:t>
            </a:fld>
            <a:endParaRPr lang="ru-RU"/>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ru-RU" smtClean="0"/>
              <a:t>Образец заголовка</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5B106E36-FD25-4E2D-B0AA-010F637433A0}" type="datetimeFigureOut">
              <a:rPr lang="ru-RU" smtClean="0"/>
              <a:pPr/>
              <a:t>16.03.2020</a:t>
            </a:fld>
            <a:endParaRPr lang="ru-RU"/>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ru-RU"/>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fld id="{725C68B6-61C2-468F-89AB-4B9F7531AA68}" type="slidenum">
              <a:rPr lang="ru-RU" smtClean="0"/>
              <a:pPr/>
              <a:t>‹#›</a:t>
            </a:fld>
            <a:endParaRPr lang="ru-RU"/>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Lst>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9.wmf"/><Relationship Id="rId5" Type="http://schemas.openxmlformats.org/officeDocument/2006/relationships/oleObject" Target="../embeddings/oleObject2.bin"/><Relationship Id="rId4" Type="http://schemas.openxmlformats.org/officeDocument/2006/relationships/image" Target="../media/image8.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2276872"/>
            <a:ext cx="7239000" cy="980728"/>
          </a:xfrm>
        </p:spPr>
        <p:txBody>
          <a:bodyPr>
            <a:normAutofit/>
          </a:bodyPr>
          <a:lstStyle/>
          <a:p>
            <a:pPr algn="ctr"/>
            <a:r>
              <a:rPr lang="kk-KZ" sz="2000" b="1" dirty="0" smtClean="0">
                <a:ln w="1905"/>
                <a:solidFill>
                  <a:srgbClr val="C00000"/>
                </a:solidFill>
                <a:effectLst>
                  <a:innerShdw blurRad="69850" dist="43180" dir="5400000">
                    <a:srgbClr val="000000">
                      <a:alpha val="65000"/>
                    </a:srgbClr>
                  </a:innerShdw>
                </a:effectLst>
                <a:latin typeface="Times New Roman" pitchFamily="18" charset="0"/>
                <a:cs typeface="Times New Roman" pitchFamily="18" charset="0"/>
              </a:rPr>
              <a:t>8  </a:t>
            </a:r>
            <a:r>
              <a:rPr lang="kk-KZ" sz="2000" b="1" dirty="0" smtClean="0">
                <a:ln w="1905"/>
                <a:solidFill>
                  <a:srgbClr val="C00000"/>
                </a:solidFill>
                <a:effectLst>
                  <a:innerShdw blurRad="69850" dist="43180" dir="5400000">
                    <a:srgbClr val="000000">
                      <a:alpha val="65000"/>
                    </a:srgbClr>
                  </a:innerShdw>
                </a:effectLst>
                <a:latin typeface="Times New Roman" pitchFamily="18" charset="0"/>
                <a:cs typeface="Times New Roman" pitchFamily="18" charset="0"/>
              </a:rPr>
              <a:t>Дәріс тақырыбы: Дебиторлық берешек </a:t>
            </a:r>
            <a:r>
              <a:rPr lang="kk-KZ" sz="2000" b="1" dirty="0" smtClean="0">
                <a:ln w="1905"/>
                <a:solidFill>
                  <a:srgbClr val="C00000"/>
                </a:solidFill>
                <a:effectLst>
                  <a:innerShdw blurRad="69850" dist="43180" dir="5400000">
                    <a:srgbClr val="000000">
                      <a:alpha val="65000"/>
                    </a:srgbClr>
                  </a:innerShdw>
                </a:effectLst>
                <a:latin typeface="Times New Roman" pitchFamily="18" charset="0"/>
                <a:cs typeface="Times New Roman" pitchFamily="18" charset="0"/>
              </a:rPr>
              <a:t>аудиті</a:t>
            </a:r>
            <a:endParaRPr lang="ru-RU" sz="2000" b="1" dirty="0">
              <a:ln w="1905"/>
              <a:solidFill>
                <a:srgbClr val="C00000"/>
              </a:solidFill>
              <a:effectLst>
                <a:innerShdw blurRad="69850" dist="43180" dir="5400000">
                  <a:srgbClr val="000000">
                    <a:alpha val="65000"/>
                  </a:srgbClr>
                </a:inn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332656"/>
            <a:ext cx="8136904" cy="6192688"/>
          </a:xfrm>
        </p:spPr>
        <p:txBody>
          <a:bodyPr>
            <a:normAutofit/>
          </a:bodyPr>
          <a:lstStyle/>
          <a:p>
            <a:pPr algn="just"/>
            <a:r>
              <a:rPr lang="kk-KZ" b="0" dirty="0" smtClean="0"/>
              <a:t>Дебиторлық </a:t>
            </a:r>
            <a:r>
              <a:rPr lang="kk-KZ" b="0" dirty="0"/>
              <a:t>және кредиторлық берешекте, әсіресе, көбіне теріс пайдаланулар жасалады. Дебиторлық борышты көбінесе, кәсіпорын еңбеккерінің берешегін жедел өндіріп алу теріс пайдалануға кедергі келтіретін маңызды шара болып табылады. Ордерлерді дұрыс тіркеу мен түбіртекті тікелей кассаға беру, бухгалтерияға төленбеген кірістік ордерлер қайтаруды бақылау жазбалардың анық сенімділігін арттырады және теріс пайдалануды болдырмайды. Ақшаны сіңіріп кетумен күресу ең алдымен барлық мүмкін жағдайларда қолма-қол ақшасыз есеп айырысу жүзеге асуын талап етеді. </a:t>
            </a:r>
            <a:endParaRPr lang="kk-KZ" b="0" dirty="0" smtClean="0"/>
          </a:p>
          <a:p>
            <a:pPr algn="just"/>
            <a:r>
              <a:rPr lang="kk-KZ" b="0" dirty="0"/>
              <a:t>Кәсіпорындар арасындағы есептесулер әдетте қолма-қол ақшасыз аударым тәртібімен банктер арқылы жасалады. Банктер арқылы жасалатын есептік және кредиттік операциялар арнайы ережелермен реттеледі.Алайда есеп айырысудың іс жүзіндегі жүйесі кәсіпорынның (банктің қатысуымен және қатысуынсыз) теріс пайдалануды жасау мүмкіндігін толықтай болдырмайды. Оларды негізінен басшылар, бухгалтерия мен кәсіпорынның қаржы қызметкерлері жасайды. Заңсыз іс-әрекеттер банк шотынан көшірмені өңдеуде жалған жазумен және бұл операцияларды есептік регистрге жазу сипатында болады. </a:t>
            </a:r>
            <a:endParaRPr lang="ru-RU" b="0" dirty="0"/>
          </a:p>
          <a:p>
            <a:pPr algn="just"/>
            <a:endParaRPr lang="ru-RU" b="0" dirty="0"/>
          </a:p>
          <a:p>
            <a:pPr algn="just"/>
            <a:endParaRPr lang="ru-RU" b="0" dirty="0"/>
          </a:p>
        </p:txBody>
      </p:sp>
    </p:spTree>
    <p:extLst>
      <p:ext uri="{BB962C8B-B14F-4D97-AF65-F5344CB8AC3E}">
        <p14:creationId xmlns:p14="http://schemas.microsoft.com/office/powerpoint/2010/main" val="40165590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04665"/>
            <a:ext cx="7620000" cy="1224136"/>
          </a:xfrm>
        </p:spPr>
        <p:txBody>
          <a:bodyPr/>
          <a:lstStyle/>
          <a:p>
            <a:r>
              <a:rPr lang="kk-KZ" b="0" dirty="0"/>
              <a:t>Тексеру мен соттық-бухгалтерлік сараптау материалдары бойынша мұндай теріс пайдалануларды тексеру оларды мынадай сызба (схема) бойынша жіктеуге мүмкіндік береді:</a:t>
            </a:r>
            <a:endParaRPr lang="ru-RU" b="0" dirty="0"/>
          </a:p>
          <a:p>
            <a:endParaRPr lang="ru-RU" b="0" dirty="0"/>
          </a:p>
        </p:txBody>
      </p:sp>
      <p:graphicFrame>
        <p:nvGraphicFramePr>
          <p:cNvPr id="4" name="Схема 3"/>
          <p:cNvGraphicFramePr/>
          <p:nvPr>
            <p:extLst>
              <p:ext uri="{D42A27DB-BD31-4B8C-83A1-F6EECF244321}">
                <p14:modId xmlns:p14="http://schemas.microsoft.com/office/powerpoint/2010/main" val="1529294785"/>
              </p:ext>
            </p:extLst>
          </p:nvPr>
        </p:nvGraphicFramePr>
        <p:xfrm>
          <a:off x="755576" y="1484784"/>
          <a:ext cx="7632848"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4129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04664"/>
            <a:ext cx="8075240" cy="1371600"/>
          </a:xfrm>
        </p:spPr>
        <p:txBody>
          <a:bodyPr>
            <a:normAutofit/>
          </a:bodyPr>
          <a:lstStyle/>
          <a:p>
            <a:pPr algn="ctr"/>
            <a:r>
              <a:rPr lang="kk-KZ" sz="2000" b="1" dirty="0">
                <a:solidFill>
                  <a:srgbClr val="C00000"/>
                </a:solidFill>
                <a:latin typeface="+mn-lt"/>
              </a:rPr>
              <a:t>Бақылау сұрақтары:</a:t>
            </a:r>
            <a:r>
              <a:rPr lang="ru-RU" sz="2000" b="1" dirty="0">
                <a:solidFill>
                  <a:srgbClr val="C00000"/>
                </a:solidFill>
                <a:latin typeface="+mn-lt"/>
              </a:rPr>
              <a:t/>
            </a:r>
            <a:br>
              <a:rPr lang="ru-RU" sz="2000" b="1" dirty="0">
                <a:solidFill>
                  <a:srgbClr val="C00000"/>
                </a:solidFill>
                <a:latin typeface="+mn-lt"/>
              </a:rPr>
            </a:br>
            <a:endParaRPr lang="ru-RU" sz="2000" b="1" dirty="0">
              <a:solidFill>
                <a:srgbClr val="C00000"/>
              </a:solidFill>
              <a:latin typeface="+mn-lt"/>
            </a:endParaRPr>
          </a:p>
        </p:txBody>
      </p:sp>
      <p:sp>
        <p:nvSpPr>
          <p:cNvPr id="3" name="Объект 2"/>
          <p:cNvSpPr>
            <a:spLocks noGrp="1"/>
          </p:cNvSpPr>
          <p:nvPr>
            <p:ph idx="1"/>
          </p:nvPr>
        </p:nvSpPr>
        <p:spPr/>
        <p:txBody>
          <a:bodyPr/>
          <a:lstStyle/>
          <a:p>
            <a:r>
              <a:rPr lang="kk-KZ" dirty="0"/>
              <a:t>1) Дебиторлық берешектер, оның түрлері. </a:t>
            </a:r>
            <a:endParaRPr lang="ru-RU" dirty="0"/>
          </a:p>
          <a:p>
            <a:r>
              <a:rPr lang="kk-KZ" dirty="0"/>
              <a:t>2) </a:t>
            </a:r>
            <a:r>
              <a:rPr lang="kk-KZ" dirty="0" smtClean="0"/>
              <a:t>Күмәнді </a:t>
            </a:r>
            <a:r>
              <a:rPr lang="kk-KZ" dirty="0"/>
              <a:t>қарыздарды бағалау. </a:t>
            </a:r>
            <a:endParaRPr lang="kk-KZ" dirty="0" smtClean="0"/>
          </a:p>
          <a:p>
            <a:r>
              <a:rPr lang="kk-KZ" dirty="0" smtClean="0"/>
              <a:t>3) Дебиторлық берешектің аудит бағдарламасы</a:t>
            </a:r>
            <a:endParaRPr lang="ru-RU" dirty="0"/>
          </a:p>
          <a:p>
            <a:endParaRPr lang="ru-RU" dirty="0"/>
          </a:p>
        </p:txBody>
      </p:sp>
    </p:spTree>
    <p:extLst>
      <p:ext uri="{BB962C8B-B14F-4D97-AF65-F5344CB8AC3E}">
        <p14:creationId xmlns:p14="http://schemas.microsoft.com/office/powerpoint/2010/main" val="1692284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2635297"/>
            <a:ext cx="8352928" cy="1152128"/>
          </a:xfrm>
        </p:spPr>
        <p:txBody>
          <a:bodyPr>
            <a:prstTxWarp prst="textStop">
              <a:avLst/>
            </a:prstTxWarp>
          </a:bodyPr>
          <a:lstStyle/>
          <a:p>
            <a:pPr algn="ctr">
              <a:buNone/>
            </a:pPr>
            <a:r>
              <a:rPr lang="kk-KZ" b="1" dirty="0" smtClean="0">
                <a:ln w="1905"/>
                <a:solidFill>
                  <a:srgbClr val="7030A0"/>
                </a:solidFill>
                <a:effectLst>
                  <a:innerShdw blurRad="69850" dist="43180" dir="5400000">
                    <a:srgbClr val="000000">
                      <a:alpha val="65000"/>
                    </a:srgbClr>
                  </a:innerShdw>
                </a:effectLst>
              </a:rPr>
              <a:t>НАЗАРЛАРЫҢЫЗҒА  </a:t>
            </a:r>
            <a:r>
              <a:rPr lang="kk-KZ" b="1" dirty="0" smtClean="0">
                <a:ln w="1905"/>
                <a:solidFill>
                  <a:srgbClr val="7030A0"/>
                </a:solidFill>
                <a:effectLst>
                  <a:innerShdw blurRad="69850" dist="43180" dir="5400000">
                    <a:srgbClr val="000000">
                      <a:alpha val="65000"/>
                    </a:srgbClr>
                  </a:innerShdw>
                </a:effectLst>
              </a:rPr>
              <a:t>РАХМЕТ</a:t>
            </a:r>
            <a:r>
              <a:rPr lang="ru-RU" b="1" dirty="0" smtClean="0">
                <a:ln w="1905"/>
                <a:solidFill>
                  <a:srgbClr val="7030A0"/>
                </a:solidFill>
                <a:effectLst>
                  <a:innerShdw blurRad="69850" dist="43180" dir="5400000">
                    <a:srgbClr val="000000">
                      <a:alpha val="65000"/>
                    </a:srgbClr>
                  </a:innerShdw>
                </a:effectLst>
              </a:rPr>
              <a:t>!</a:t>
            </a:r>
            <a:endParaRPr lang="ru-RU" b="1" dirty="0">
              <a:ln w="1905"/>
              <a:solidFill>
                <a:srgbClr val="7030A0"/>
              </a:soli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32656"/>
            <a:ext cx="8229600" cy="634752"/>
          </a:xfrm>
        </p:spPr>
        <p:txBody>
          <a:bodyPr>
            <a:normAutofit/>
          </a:bodyPr>
          <a:lstStyle/>
          <a:p>
            <a:pPr algn="ctr"/>
            <a:r>
              <a:rPr lang="kk-KZ" sz="2000" b="1" dirty="0" smtClean="0">
                <a:ln w="1905"/>
                <a:solidFill>
                  <a:srgbClr val="C00000"/>
                </a:solidFill>
                <a:effectLst>
                  <a:innerShdw blurRad="69850" dist="43180" dir="5400000">
                    <a:srgbClr val="000000">
                      <a:alpha val="65000"/>
                    </a:srgbClr>
                  </a:innerShdw>
                </a:effectLst>
                <a:latin typeface="Times New Roman" pitchFamily="18" charset="0"/>
                <a:cs typeface="Times New Roman" pitchFamily="18" charset="0"/>
              </a:rPr>
              <a:t>Дебиторлық берешектің жіктелуі және түрлері</a:t>
            </a:r>
            <a:endParaRPr lang="ru-RU" sz="2000" b="1" dirty="0">
              <a:ln w="1905"/>
              <a:solidFill>
                <a:srgbClr val="C00000"/>
              </a:solidFill>
              <a:effectLst>
                <a:innerShdw blurRad="69850" dist="43180" dir="5400000">
                  <a:srgbClr val="000000">
                    <a:alpha val="65000"/>
                  </a:srgbClr>
                </a:innerShdw>
              </a:effectLst>
              <a:latin typeface="Times New Roman" pitchFamily="18" charset="0"/>
              <a:cs typeface="Times New Roman" pitchFamily="18" charset="0"/>
            </a:endParaRPr>
          </a:p>
        </p:txBody>
      </p:sp>
      <p:graphicFrame>
        <p:nvGraphicFramePr>
          <p:cNvPr id="7" name="Схема 6"/>
          <p:cNvGraphicFramePr/>
          <p:nvPr>
            <p:extLst>
              <p:ext uri="{D42A27DB-BD31-4B8C-83A1-F6EECF244321}">
                <p14:modId xmlns:p14="http://schemas.microsoft.com/office/powerpoint/2010/main" val="1060956793"/>
              </p:ext>
            </p:extLst>
          </p:nvPr>
        </p:nvGraphicFramePr>
        <p:xfrm>
          <a:off x="251520" y="1484784"/>
          <a:ext cx="3816424"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Схема 3"/>
          <p:cNvGraphicFramePr/>
          <p:nvPr>
            <p:extLst>
              <p:ext uri="{D42A27DB-BD31-4B8C-83A1-F6EECF244321}">
                <p14:modId xmlns:p14="http://schemas.microsoft.com/office/powerpoint/2010/main" val="4240541897"/>
              </p:ext>
            </p:extLst>
          </p:nvPr>
        </p:nvGraphicFramePr>
        <p:xfrm>
          <a:off x="3491880" y="1484784"/>
          <a:ext cx="5400600" cy="453650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90168" cy="1080120"/>
          </a:xfrm>
        </p:spPr>
        <p:txBody>
          <a:bodyPr>
            <a:noAutofit/>
          </a:bodyPr>
          <a:lstStyle/>
          <a:p>
            <a:pPr algn="ctr"/>
            <a:r>
              <a:rPr lang="kk-KZ" sz="2000" b="1" dirty="0" smtClean="0">
                <a:ln w="1905"/>
                <a:solidFill>
                  <a:srgbClr val="C00000"/>
                </a:solidFill>
                <a:effectLst>
                  <a:innerShdw blurRad="69850" dist="43180" dir="5400000">
                    <a:srgbClr val="000000">
                      <a:alpha val="65000"/>
                    </a:srgbClr>
                  </a:innerShdw>
                </a:effectLst>
                <a:latin typeface="Times New Roman" pitchFamily="18" charset="0"/>
                <a:cs typeface="Times New Roman" pitchFamily="18" charset="0"/>
              </a:rPr>
              <a:t>Дебиторлық берешек есебін реттейтін ҚЕХС-ы </a:t>
            </a:r>
            <a:br>
              <a:rPr lang="kk-KZ" sz="2000" b="1" dirty="0" smtClean="0">
                <a:ln w="1905"/>
                <a:solidFill>
                  <a:srgbClr val="C00000"/>
                </a:solidFill>
                <a:effectLst>
                  <a:innerShdw blurRad="69850" dist="43180" dir="5400000">
                    <a:srgbClr val="000000">
                      <a:alpha val="65000"/>
                    </a:srgbClr>
                  </a:innerShdw>
                </a:effectLst>
                <a:latin typeface="Times New Roman" pitchFamily="18" charset="0"/>
                <a:cs typeface="Times New Roman" pitchFamily="18" charset="0"/>
              </a:rPr>
            </a:br>
            <a:endParaRPr lang="ru-RU" sz="2000" b="1" dirty="0">
              <a:ln w="1905"/>
              <a:solidFill>
                <a:srgbClr val="C00000"/>
              </a:solidFill>
              <a:effectLst>
                <a:innerShdw blurRad="69850" dist="43180" dir="5400000">
                  <a:srgbClr val="000000">
                    <a:alpha val="65000"/>
                  </a:srgbClr>
                </a:innerShdw>
              </a:effectLst>
              <a:latin typeface="Times New Roman" pitchFamily="18" charset="0"/>
              <a:cs typeface="Times New Roman" pitchFamily="18" charset="0"/>
            </a:endParaRPr>
          </a:p>
        </p:txBody>
      </p:sp>
      <p:graphicFrame>
        <p:nvGraphicFramePr>
          <p:cNvPr id="6" name="Схема 5"/>
          <p:cNvGraphicFramePr/>
          <p:nvPr>
            <p:extLst>
              <p:ext uri="{D42A27DB-BD31-4B8C-83A1-F6EECF244321}">
                <p14:modId xmlns:p14="http://schemas.microsoft.com/office/powerpoint/2010/main" val="1883430861"/>
              </p:ext>
            </p:extLst>
          </p:nvPr>
        </p:nvGraphicFramePr>
        <p:xfrm>
          <a:off x="755576" y="1844824"/>
          <a:ext cx="7920880" cy="3631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188640"/>
            <a:ext cx="7930128" cy="720080"/>
          </a:xfrm>
        </p:spPr>
        <p:txBody>
          <a:bodyPr>
            <a:noAutofit/>
          </a:bodyPr>
          <a:lstStyle/>
          <a:p>
            <a:pPr algn="ctr"/>
            <a:r>
              <a:rPr lang="ru-RU" sz="2000" b="1" dirty="0" err="1" smtClean="0">
                <a:ln w="1905"/>
                <a:solidFill>
                  <a:srgbClr val="C00000"/>
                </a:solidFill>
                <a:effectLst>
                  <a:innerShdw blurRad="69850" dist="43180" dir="5400000">
                    <a:srgbClr val="000000">
                      <a:alpha val="65000"/>
                    </a:srgbClr>
                  </a:innerShdw>
                </a:effectLst>
                <a:latin typeface="Times New Roman" pitchFamily="18" charset="0"/>
                <a:cs typeface="Times New Roman" pitchFamily="18" charset="0"/>
              </a:rPr>
              <a:t>Дебиторлы</a:t>
            </a:r>
            <a:r>
              <a:rPr lang="kk-KZ" sz="2000" b="1" dirty="0" smtClean="0">
                <a:ln w="1905"/>
                <a:solidFill>
                  <a:srgbClr val="C00000"/>
                </a:solidFill>
                <a:effectLst>
                  <a:innerShdw blurRad="69850" dist="43180" dir="5400000">
                    <a:srgbClr val="000000">
                      <a:alpha val="65000"/>
                    </a:srgbClr>
                  </a:innerShdw>
                </a:effectLst>
                <a:latin typeface="Times New Roman" pitchFamily="18" charset="0"/>
                <a:cs typeface="Times New Roman" pitchFamily="18" charset="0"/>
              </a:rPr>
              <a:t>қ  берешектің жинақтау есебі</a:t>
            </a:r>
            <a:endParaRPr lang="ru-RU" sz="2000" b="1" dirty="0">
              <a:ln w="1905"/>
              <a:solidFill>
                <a:srgbClr val="C00000"/>
              </a:solidFill>
              <a:effectLst>
                <a:innerShdw blurRad="69850" dist="43180" dir="5400000">
                  <a:srgbClr val="000000">
                    <a:alpha val="65000"/>
                  </a:srgbClr>
                </a:innerShdw>
              </a:effectLst>
              <a:latin typeface="Times New Roman" pitchFamily="18" charset="0"/>
              <a:cs typeface="Times New Roman" pitchFamily="18" charset="0"/>
            </a:endParaRPr>
          </a:p>
        </p:txBody>
      </p:sp>
      <p:graphicFrame>
        <p:nvGraphicFramePr>
          <p:cNvPr id="4" name="Таблица 3"/>
          <p:cNvGraphicFramePr>
            <a:graphicFrameLocks noGrp="1"/>
          </p:cNvGraphicFramePr>
          <p:nvPr/>
        </p:nvGraphicFramePr>
        <p:xfrm>
          <a:off x="395536" y="1340768"/>
          <a:ext cx="4104455" cy="5126959"/>
        </p:xfrm>
        <a:graphic>
          <a:graphicData uri="http://schemas.openxmlformats.org/drawingml/2006/table">
            <a:tbl>
              <a:tblPr>
                <a:tableStyleId>{ED083AE6-46FA-4A59-8FB0-9F97EB10719F}</a:tableStyleId>
              </a:tblPr>
              <a:tblGrid>
                <a:gridCol w="171473"/>
                <a:gridCol w="2714867"/>
                <a:gridCol w="570044"/>
                <a:gridCol w="648071"/>
              </a:tblGrid>
              <a:tr h="307167">
                <a:tc>
                  <a:txBody>
                    <a:bodyPr/>
                    <a:lstStyle/>
                    <a:p>
                      <a:pPr algn="just">
                        <a:lnSpc>
                          <a:spcPct val="115000"/>
                        </a:lnSpc>
                        <a:spcAft>
                          <a:spcPts val="0"/>
                        </a:spcAft>
                      </a:pPr>
                      <a:r>
                        <a:rPr lang="kk-KZ" sz="1200" dirty="0"/>
                        <a:t>№</a:t>
                      </a:r>
                      <a:endParaRPr lang="ru-RU" sz="1100" dirty="0">
                        <a:latin typeface="Calibri"/>
                        <a:ea typeface="Calibri"/>
                        <a:cs typeface="Times New Roman"/>
                      </a:endParaRPr>
                    </a:p>
                  </a:txBody>
                  <a:tcPr marL="68580" marR="68580" marT="0" marB="0"/>
                </a:tc>
                <a:tc>
                  <a:txBody>
                    <a:bodyPr/>
                    <a:lstStyle/>
                    <a:p>
                      <a:pPr algn="ctr">
                        <a:lnSpc>
                          <a:spcPct val="115000"/>
                        </a:lnSpc>
                        <a:spcAft>
                          <a:spcPts val="0"/>
                        </a:spcAft>
                      </a:pPr>
                      <a:r>
                        <a:rPr lang="kk-KZ" sz="1200"/>
                        <a:t>Операциялар мазмұны</a:t>
                      </a:r>
                      <a:endParaRPr lang="ru-RU" sz="1100">
                        <a:latin typeface="Calibri"/>
                        <a:ea typeface="Calibri"/>
                        <a:cs typeface="Times New Roman"/>
                      </a:endParaRPr>
                    </a:p>
                  </a:txBody>
                  <a:tcPr marL="68580" marR="68580" marT="0" marB="0"/>
                </a:tc>
                <a:tc>
                  <a:txBody>
                    <a:bodyPr/>
                    <a:lstStyle/>
                    <a:p>
                      <a:pPr algn="ctr">
                        <a:lnSpc>
                          <a:spcPct val="115000"/>
                        </a:lnSpc>
                        <a:spcAft>
                          <a:spcPts val="0"/>
                        </a:spcAft>
                      </a:pPr>
                      <a:r>
                        <a:rPr lang="kk-KZ" sz="1200" dirty="0" smtClean="0"/>
                        <a:t>Дебет</a:t>
                      </a:r>
                      <a:endParaRPr lang="ru-RU" sz="1100" dirty="0">
                        <a:latin typeface="Calibri"/>
                        <a:ea typeface="Calibri"/>
                        <a:cs typeface="Times New Roman"/>
                      </a:endParaRPr>
                    </a:p>
                  </a:txBody>
                  <a:tcPr marL="68580" marR="68580" marT="0" marB="0"/>
                </a:tc>
                <a:tc>
                  <a:txBody>
                    <a:bodyPr/>
                    <a:lstStyle/>
                    <a:p>
                      <a:pPr indent="21590" algn="ctr">
                        <a:lnSpc>
                          <a:spcPct val="115000"/>
                        </a:lnSpc>
                        <a:spcAft>
                          <a:spcPts val="0"/>
                        </a:spcAft>
                      </a:pPr>
                      <a:r>
                        <a:rPr lang="kk-KZ" sz="1200" dirty="0" smtClean="0"/>
                        <a:t>Кредит</a:t>
                      </a:r>
                      <a:endParaRPr lang="ru-RU" sz="1100" dirty="0">
                        <a:latin typeface="Calibri"/>
                        <a:ea typeface="Calibri"/>
                        <a:cs typeface="Times New Roman"/>
                      </a:endParaRPr>
                    </a:p>
                  </a:txBody>
                  <a:tcPr marL="68580" marR="68580" marT="0" marB="0"/>
                </a:tc>
              </a:tr>
              <a:tr h="949854">
                <a:tc>
                  <a:txBody>
                    <a:bodyPr/>
                    <a:lstStyle/>
                    <a:p>
                      <a:pPr algn="ctr">
                        <a:lnSpc>
                          <a:spcPct val="115000"/>
                        </a:lnSpc>
                        <a:spcAft>
                          <a:spcPts val="0"/>
                        </a:spcAft>
                      </a:pPr>
                      <a:r>
                        <a:rPr lang="kk-KZ" sz="1200"/>
                        <a:t>1</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kk-KZ" sz="1200" dirty="0"/>
                        <a:t>Тиеп жіберілген тауарға, өнімге, көрсетілген қызметке есептелінген сатып алушы, тапсырыс берушілердің берешекы</a:t>
                      </a:r>
                      <a:endParaRPr lang="ru-RU" sz="1100" dirty="0">
                        <a:latin typeface="Calibri"/>
                        <a:ea typeface="Calibri"/>
                        <a:cs typeface="Times New Roman"/>
                      </a:endParaRPr>
                    </a:p>
                  </a:txBody>
                  <a:tcPr marL="68580" marR="68580" marT="0" marB="0"/>
                </a:tc>
                <a:tc>
                  <a:txBody>
                    <a:bodyPr/>
                    <a:lstStyle/>
                    <a:p>
                      <a:pPr algn="ctr">
                        <a:lnSpc>
                          <a:spcPct val="115000"/>
                        </a:lnSpc>
                        <a:spcAft>
                          <a:spcPts val="0"/>
                        </a:spcAft>
                      </a:pPr>
                      <a:r>
                        <a:rPr lang="kk-KZ" sz="1200" dirty="0"/>
                        <a:t>1210</a:t>
                      </a:r>
                      <a:endParaRPr lang="ru-RU" sz="1100" dirty="0">
                        <a:latin typeface="Calibri"/>
                        <a:ea typeface="Calibri"/>
                        <a:cs typeface="Times New Roman"/>
                      </a:endParaRPr>
                    </a:p>
                  </a:txBody>
                  <a:tcPr marL="68580" marR="68580" marT="0" marB="0" anchor="ctr"/>
                </a:tc>
                <a:tc>
                  <a:txBody>
                    <a:bodyPr/>
                    <a:lstStyle/>
                    <a:p>
                      <a:pPr indent="21590" algn="ctr">
                        <a:lnSpc>
                          <a:spcPct val="115000"/>
                        </a:lnSpc>
                        <a:spcAft>
                          <a:spcPts val="0"/>
                        </a:spcAft>
                      </a:pPr>
                      <a:r>
                        <a:rPr lang="kk-KZ" sz="1200" dirty="0" smtClean="0"/>
                        <a:t>6010</a:t>
                      </a:r>
                      <a:endParaRPr lang="ru-RU" sz="1100" dirty="0">
                        <a:latin typeface="Calibri"/>
                        <a:ea typeface="Calibri"/>
                        <a:cs typeface="Times New Roman"/>
                      </a:endParaRPr>
                    </a:p>
                  </a:txBody>
                  <a:tcPr marL="68580" marR="68580" marT="0" marB="0" anchor="ctr"/>
                </a:tc>
              </a:tr>
              <a:tr h="644570">
                <a:tc>
                  <a:txBody>
                    <a:bodyPr/>
                    <a:lstStyle/>
                    <a:p>
                      <a:pPr algn="ctr">
                        <a:lnSpc>
                          <a:spcPct val="115000"/>
                        </a:lnSpc>
                        <a:spcAft>
                          <a:spcPts val="0"/>
                        </a:spcAft>
                      </a:pPr>
                      <a:r>
                        <a:rPr lang="kk-KZ" sz="1200"/>
                        <a:t>2</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kk-KZ" sz="1200" dirty="0"/>
                        <a:t>Тиеп жіберілген тауарға, өнімге, көрсетіліген қызметке есептеліген қосылған құн салық сомасы</a:t>
                      </a:r>
                      <a:endParaRPr lang="ru-RU" sz="1100" dirty="0">
                        <a:latin typeface="Calibri"/>
                        <a:ea typeface="Calibri"/>
                        <a:cs typeface="Times New Roman"/>
                      </a:endParaRPr>
                    </a:p>
                  </a:txBody>
                  <a:tcPr marL="68580" marR="68580" marT="0" marB="0"/>
                </a:tc>
                <a:tc>
                  <a:txBody>
                    <a:bodyPr/>
                    <a:lstStyle/>
                    <a:p>
                      <a:pPr algn="ctr">
                        <a:lnSpc>
                          <a:spcPct val="115000"/>
                        </a:lnSpc>
                        <a:spcAft>
                          <a:spcPts val="0"/>
                        </a:spcAft>
                      </a:pPr>
                      <a:r>
                        <a:rPr lang="kk-KZ" sz="1200"/>
                        <a:t>1210</a:t>
                      </a:r>
                      <a:endParaRPr lang="ru-RU" sz="1100">
                        <a:latin typeface="Calibri"/>
                        <a:ea typeface="Calibri"/>
                        <a:cs typeface="Times New Roman"/>
                      </a:endParaRPr>
                    </a:p>
                  </a:txBody>
                  <a:tcPr marL="68580" marR="68580" marT="0" marB="0" anchor="ctr"/>
                </a:tc>
                <a:tc>
                  <a:txBody>
                    <a:bodyPr/>
                    <a:lstStyle/>
                    <a:p>
                      <a:pPr indent="21590" algn="ctr">
                        <a:lnSpc>
                          <a:spcPct val="115000"/>
                        </a:lnSpc>
                        <a:spcAft>
                          <a:spcPts val="0"/>
                        </a:spcAft>
                      </a:pPr>
                      <a:r>
                        <a:rPr lang="kk-KZ" sz="1200"/>
                        <a:t>3130</a:t>
                      </a:r>
                      <a:endParaRPr lang="ru-RU" sz="1100">
                        <a:latin typeface="Calibri"/>
                        <a:ea typeface="Calibri"/>
                        <a:cs typeface="Times New Roman"/>
                      </a:endParaRPr>
                    </a:p>
                  </a:txBody>
                  <a:tcPr marL="68580" marR="68580" marT="0" marB="0" anchor="ctr"/>
                </a:tc>
              </a:tr>
              <a:tr h="426266">
                <a:tc>
                  <a:txBody>
                    <a:bodyPr/>
                    <a:lstStyle/>
                    <a:p>
                      <a:pPr algn="ctr">
                        <a:lnSpc>
                          <a:spcPct val="115000"/>
                        </a:lnSpc>
                        <a:spcAft>
                          <a:spcPts val="0"/>
                        </a:spcAft>
                      </a:pPr>
                      <a:r>
                        <a:rPr lang="kk-KZ" sz="1200"/>
                        <a:t>3</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kk-KZ" sz="1200"/>
                        <a:t>Берешек сомасы бұрын алынған аванс сомасына шегерілді</a:t>
                      </a:r>
                      <a:endParaRPr lang="ru-RU" sz="1100">
                        <a:latin typeface="Calibri"/>
                        <a:ea typeface="Calibri"/>
                        <a:cs typeface="Times New Roman"/>
                      </a:endParaRPr>
                    </a:p>
                  </a:txBody>
                  <a:tcPr marL="68580" marR="68580" marT="0" marB="0"/>
                </a:tc>
                <a:tc>
                  <a:txBody>
                    <a:bodyPr/>
                    <a:lstStyle/>
                    <a:p>
                      <a:pPr algn="ctr">
                        <a:lnSpc>
                          <a:spcPct val="115000"/>
                        </a:lnSpc>
                        <a:spcAft>
                          <a:spcPts val="0"/>
                        </a:spcAft>
                      </a:pPr>
                      <a:r>
                        <a:rPr lang="kk-KZ" sz="1200"/>
                        <a:t>1610-1610</a:t>
                      </a:r>
                      <a:endParaRPr lang="ru-RU" sz="1100">
                        <a:latin typeface="Calibri"/>
                        <a:ea typeface="Calibri"/>
                        <a:cs typeface="Times New Roman"/>
                      </a:endParaRPr>
                    </a:p>
                  </a:txBody>
                  <a:tcPr marL="68580" marR="68580" marT="0" marB="0" anchor="ctr"/>
                </a:tc>
                <a:tc>
                  <a:txBody>
                    <a:bodyPr/>
                    <a:lstStyle/>
                    <a:p>
                      <a:pPr indent="21590" algn="ctr">
                        <a:lnSpc>
                          <a:spcPct val="115000"/>
                        </a:lnSpc>
                        <a:spcAft>
                          <a:spcPts val="0"/>
                        </a:spcAft>
                      </a:pPr>
                      <a:r>
                        <a:rPr lang="kk-KZ" sz="1200"/>
                        <a:t>1210</a:t>
                      </a:r>
                      <a:endParaRPr lang="ru-RU" sz="1100">
                        <a:latin typeface="Calibri"/>
                        <a:ea typeface="Calibri"/>
                        <a:cs typeface="Times New Roman"/>
                      </a:endParaRPr>
                    </a:p>
                  </a:txBody>
                  <a:tcPr marL="68580" marR="68580" marT="0" marB="0" anchor="ctr"/>
                </a:tc>
              </a:tr>
              <a:tr h="644570">
                <a:tc>
                  <a:txBody>
                    <a:bodyPr/>
                    <a:lstStyle/>
                    <a:p>
                      <a:pPr algn="ctr">
                        <a:lnSpc>
                          <a:spcPct val="115000"/>
                        </a:lnSpc>
                        <a:spcAft>
                          <a:spcPts val="0"/>
                        </a:spcAft>
                      </a:pPr>
                      <a:r>
                        <a:rPr lang="kk-KZ" sz="1200"/>
                        <a:t>4</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kk-KZ" sz="1200" dirty="0"/>
                        <a:t>Сатып алушы және тапсырыс берушілерден есеп айырысу шотына келіп түскен сома</a:t>
                      </a:r>
                      <a:endParaRPr lang="ru-RU" sz="1100" dirty="0">
                        <a:latin typeface="Calibri"/>
                        <a:ea typeface="Calibri"/>
                        <a:cs typeface="Times New Roman"/>
                      </a:endParaRPr>
                    </a:p>
                  </a:txBody>
                  <a:tcPr marL="68580" marR="68580" marT="0" marB="0"/>
                </a:tc>
                <a:tc>
                  <a:txBody>
                    <a:bodyPr/>
                    <a:lstStyle/>
                    <a:p>
                      <a:pPr algn="ctr">
                        <a:lnSpc>
                          <a:spcPct val="115000"/>
                        </a:lnSpc>
                        <a:spcAft>
                          <a:spcPts val="0"/>
                        </a:spcAft>
                      </a:pPr>
                      <a:r>
                        <a:rPr lang="kk-KZ" sz="1200"/>
                        <a:t>1030</a:t>
                      </a:r>
                      <a:endParaRPr lang="ru-RU" sz="1100">
                        <a:latin typeface="Calibri"/>
                        <a:ea typeface="Calibri"/>
                        <a:cs typeface="Times New Roman"/>
                      </a:endParaRPr>
                    </a:p>
                  </a:txBody>
                  <a:tcPr marL="68580" marR="68580" marT="0" marB="0" anchor="ctr"/>
                </a:tc>
                <a:tc>
                  <a:txBody>
                    <a:bodyPr/>
                    <a:lstStyle/>
                    <a:p>
                      <a:pPr indent="21590" algn="ctr">
                        <a:lnSpc>
                          <a:spcPct val="115000"/>
                        </a:lnSpc>
                        <a:spcAft>
                          <a:spcPts val="0"/>
                        </a:spcAft>
                      </a:pPr>
                      <a:r>
                        <a:rPr lang="kk-KZ" sz="1200"/>
                        <a:t>1210</a:t>
                      </a:r>
                      <a:endParaRPr lang="ru-RU" sz="1100">
                        <a:latin typeface="Calibri"/>
                        <a:ea typeface="Calibri"/>
                        <a:cs typeface="Times New Roman"/>
                      </a:endParaRPr>
                    </a:p>
                  </a:txBody>
                  <a:tcPr marL="68580" marR="68580" marT="0" marB="0" anchor="ctr"/>
                </a:tc>
              </a:tr>
              <a:tr h="864133">
                <a:tc>
                  <a:txBody>
                    <a:bodyPr/>
                    <a:lstStyle/>
                    <a:p>
                      <a:pPr algn="ctr">
                        <a:lnSpc>
                          <a:spcPct val="115000"/>
                        </a:lnSpc>
                        <a:spcAft>
                          <a:spcPts val="0"/>
                        </a:spcAft>
                      </a:pPr>
                      <a:r>
                        <a:rPr lang="kk-KZ" sz="1200"/>
                        <a:t>5</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kk-KZ" sz="1200"/>
                        <a:t>Сатып алушы және тапсырыс берушілердің берешекы олардың кредиторлық берешекы есебінен өтелінді</a:t>
                      </a:r>
                      <a:endParaRPr lang="ru-RU" sz="1100">
                        <a:latin typeface="Calibri"/>
                        <a:ea typeface="Calibri"/>
                        <a:cs typeface="Times New Roman"/>
                      </a:endParaRPr>
                    </a:p>
                  </a:txBody>
                  <a:tcPr marL="68580" marR="68580" marT="0" marB="0"/>
                </a:tc>
                <a:tc>
                  <a:txBody>
                    <a:bodyPr/>
                    <a:lstStyle/>
                    <a:p>
                      <a:pPr algn="ctr">
                        <a:lnSpc>
                          <a:spcPct val="115000"/>
                        </a:lnSpc>
                        <a:spcAft>
                          <a:spcPts val="0"/>
                        </a:spcAft>
                      </a:pPr>
                      <a:r>
                        <a:rPr lang="kk-KZ" sz="1200"/>
                        <a:t>1270-2150,4240</a:t>
                      </a:r>
                      <a:endParaRPr lang="ru-RU" sz="1100">
                        <a:latin typeface="Calibri"/>
                        <a:ea typeface="Calibri"/>
                        <a:cs typeface="Times New Roman"/>
                      </a:endParaRPr>
                    </a:p>
                  </a:txBody>
                  <a:tcPr marL="68580" marR="68580" marT="0" marB="0" anchor="ctr"/>
                </a:tc>
                <a:tc>
                  <a:txBody>
                    <a:bodyPr/>
                    <a:lstStyle/>
                    <a:p>
                      <a:pPr indent="21590" algn="ctr">
                        <a:lnSpc>
                          <a:spcPct val="115000"/>
                        </a:lnSpc>
                        <a:spcAft>
                          <a:spcPts val="0"/>
                        </a:spcAft>
                      </a:pPr>
                      <a:r>
                        <a:rPr lang="kk-KZ" sz="1200"/>
                        <a:t>1210</a:t>
                      </a:r>
                      <a:endParaRPr lang="ru-RU" sz="1100">
                        <a:latin typeface="Calibri"/>
                        <a:ea typeface="Calibri"/>
                        <a:cs typeface="Times New Roman"/>
                      </a:endParaRPr>
                    </a:p>
                  </a:txBody>
                  <a:tcPr marL="68580" marR="68580" marT="0" marB="0" anchor="ctr"/>
                </a:tc>
              </a:tr>
              <a:tr h="645829">
                <a:tc>
                  <a:txBody>
                    <a:bodyPr/>
                    <a:lstStyle/>
                    <a:p>
                      <a:pPr algn="ctr">
                        <a:lnSpc>
                          <a:spcPct val="115000"/>
                        </a:lnSpc>
                        <a:spcAft>
                          <a:spcPts val="0"/>
                        </a:spcAft>
                      </a:pPr>
                      <a:r>
                        <a:rPr lang="kk-KZ" sz="1200"/>
                        <a:t>6</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kk-KZ" sz="1200"/>
                        <a:t>Сатылған (тиеп жіберліген) тауар, өнім, көрсетліге қызмет үшін алынған вексель</a:t>
                      </a:r>
                      <a:endParaRPr lang="ru-RU" sz="1100">
                        <a:latin typeface="Calibri"/>
                        <a:ea typeface="Calibri"/>
                        <a:cs typeface="Times New Roman"/>
                      </a:endParaRPr>
                    </a:p>
                  </a:txBody>
                  <a:tcPr marL="68580" marR="68580" marT="0" marB="0"/>
                </a:tc>
                <a:tc>
                  <a:txBody>
                    <a:bodyPr/>
                    <a:lstStyle/>
                    <a:p>
                      <a:pPr algn="ctr">
                        <a:lnSpc>
                          <a:spcPct val="115000"/>
                        </a:lnSpc>
                        <a:spcAft>
                          <a:spcPts val="0"/>
                        </a:spcAft>
                      </a:pPr>
                      <a:r>
                        <a:rPr lang="kk-KZ" sz="1200"/>
                        <a:t>1280</a:t>
                      </a:r>
                      <a:endParaRPr lang="ru-RU" sz="1100">
                        <a:latin typeface="Calibri"/>
                        <a:ea typeface="Calibri"/>
                        <a:cs typeface="Times New Roman"/>
                      </a:endParaRPr>
                    </a:p>
                  </a:txBody>
                  <a:tcPr marL="68580" marR="68580" marT="0" marB="0" anchor="ctr"/>
                </a:tc>
                <a:tc>
                  <a:txBody>
                    <a:bodyPr/>
                    <a:lstStyle/>
                    <a:p>
                      <a:pPr indent="21590" algn="ctr">
                        <a:lnSpc>
                          <a:spcPct val="115000"/>
                        </a:lnSpc>
                        <a:spcAft>
                          <a:spcPts val="0"/>
                        </a:spcAft>
                      </a:pPr>
                      <a:r>
                        <a:rPr lang="kk-KZ" sz="1200" dirty="0"/>
                        <a:t>1210</a:t>
                      </a:r>
                      <a:r>
                        <a:rPr lang="kk-KZ" sz="1200" dirty="0" smtClean="0"/>
                        <a:t>,</a:t>
                      </a:r>
                    </a:p>
                    <a:p>
                      <a:pPr indent="21590" algn="ctr">
                        <a:lnSpc>
                          <a:spcPct val="115000"/>
                        </a:lnSpc>
                        <a:spcAft>
                          <a:spcPts val="0"/>
                        </a:spcAft>
                      </a:pPr>
                      <a:r>
                        <a:rPr lang="kk-KZ" sz="1200" dirty="0" smtClean="0"/>
                        <a:t>2120-2130</a:t>
                      </a:r>
                      <a:endParaRPr lang="ru-RU" sz="1100" dirty="0">
                        <a:latin typeface="Calibri"/>
                        <a:ea typeface="Calibri"/>
                        <a:cs typeface="Times New Roman"/>
                      </a:endParaRPr>
                    </a:p>
                  </a:txBody>
                  <a:tcPr marL="68580" marR="68580" marT="0" marB="0" anchor="ctr"/>
                </a:tc>
              </a:tr>
              <a:tr h="644570">
                <a:tc>
                  <a:txBody>
                    <a:bodyPr/>
                    <a:lstStyle/>
                    <a:p>
                      <a:pPr algn="ctr">
                        <a:lnSpc>
                          <a:spcPct val="115000"/>
                        </a:lnSpc>
                        <a:spcAft>
                          <a:spcPts val="0"/>
                        </a:spcAft>
                      </a:pPr>
                      <a:r>
                        <a:rPr lang="kk-KZ" sz="1200"/>
                        <a:t>7</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kk-KZ" sz="1200"/>
                        <a:t>Сатып алушы және тапсырыс берушілер берген вексельдері үшін берешектерын төледі</a:t>
                      </a:r>
                      <a:endParaRPr lang="ru-RU" sz="1100">
                        <a:latin typeface="Calibri"/>
                        <a:ea typeface="Calibri"/>
                        <a:cs typeface="Times New Roman"/>
                      </a:endParaRPr>
                    </a:p>
                  </a:txBody>
                  <a:tcPr marL="68580" marR="68580" marT="0" marB="0"/>
                </a:tc>
                <a:tc>
                  <a:txBody>
                    <a:bodyPr/>
                    <a:lstStyle/>
                    <a:p>
                      <a:pPr algn="ctr">
                        <a:lnSpc>
                          <a:spcPct val="115000"/>
                        </a:lnSpc>
                        <a:spcAft>
                          <a:spcPts val="0"/>
                        </a:spcAft>
                      </a:pPr>
                      <a:r>
                        <a:rPr lang="kk-KZ" sz="1200"/>
                        <a:t>1030</a:t>
                      </a:r>
                      <a:endParaRPr lang="ru-RU" sz="1100">
                        <a:latin typeface="Calibri"/>
                        <a:ea typeface="Calibri"/>
                        <a:cs typeface="Times New Roman"/>
                      </a:endParaRPr>
                    </a:p>
                  </a:txBody>
                  <a:tcPr marL="68580" marR="68580" marT="0" marB="0" anchor="ctr"/>
                </a:tc>
                <a:tc>
                  <a:txBody>
                    <a:bodyPr/>
                    <a:lstStyle/>
                    <a:p>
                      <a:pPr indent="21590" algn="ctr">
                        <a:lnSpc>
                          <a:spcPct val="115000"/>
                        </a:lnSpc>
                        <a:spcAft>
                          <a:spcPts val="0"/>
                        </a:spcAft>
                      </a:pPr>
                      <a:r>
                        <a:rPr lang="kk-KZ" sz="1200" dirty="0"/>
                        <a:t>1280</a:t>
                      </a:r>
                      <a:endParaRPr lang="ru-RU" sz="1100" dirty="0">
                        <a:latin typeface="Calibri"/>
                        <a:ea typeface="Calibri"/>
                        <a:cs typeface="Times New Roman"/>
                      </a:endParaRPr>
                    </a:p>
                  </a:txBody>
                  <a:tcPr marL="68580" marR="68580" marT="0" marB="0" anchor="ctr"/>
                </a:tc>
              </a:tr>
            </a:tbl>
          </a:graphicData>
        </a:graphic>
      </p:graphicFrame>
      <p:graphicFrame>
        <p:nvGraphicFramePr>
          <p:cNvPr id="5" name="Таблица 4"/>
          <p:cNvGraphicFramePr>
            <a:graphicFrameLocks noGrp="1"/>
          </p:cNvGraphicFramePr>
          <p:nvPr/>
        </p:nvGraphicFramePr>
        <p:xfrm>
          <a:off x="4788024" y="1312422"/>
          <a:ext cx="4104456" cy="5150161"/>
        </p:xfrm>
        <a:graphic>
          <a:graphicData uri="http://schemas.openxmlformats.org/drawingml/2006/table">
            <a:tbl>
              <a:tblPr>
                <a:tableStyleId>{ED083AE6-46FA-4A59-8FB0-9F97EB10719F}</a:tableStyleId>
              </a:tblPr>
              <a:tblGrid>
                <a:gridCol w="187389"/>
                <a:gridCol w="2484487"/>
                <a:gridCol w="656915"/>
                <a:gridCol w="775665"/>
              </a:tblGrid>
              <a:tr h="230647">
                <a:tc>
                  <a:txBody>
                    <a:bodyPr/>
                    <a:lstStyle/>
                    <a:p>
                      <a:pPr algn="just">
                        <a:lnSpc>
                          <a:spcPct val="115000"/>
                        </a:lnSpc>
                        <a:spcAft>
                          <a:spcPts val="0"/>
                        </a:spcAft>
                      </a:pPr>
                      <a:r>
                        <a:rPr lang="kk-KZ" sz="1200" dirty="0"/>
                        <a:t>№</a:t>
                      </a:r>
                      <a:endParaRPr lang="ru-RU" sz="1100" dirty="0">
                        <a:latin typeface="Calibri"/>
                        <a:ea typeface="Calibri"/>
                        <a:cs typeface="Times New Roman"/>
                      </a:endParaRPr>
                    </a:p>
                  </a:txBody>
                  <a:tcPr marL="67525" marR="67525" marT="0" marB="0"/>
                </a:tc>
                <a:tc>
                  <a:txBody>
                    <a:bodyPr/>
                    <a:lstStyle/>
                    <a:p>
                      <a:pPr indent="-12065" algn="ctr">
                        <a:lnSpc>
                          <a:spcPct val="115000"/>
                        </a:lnSpc>
                        <a:spcAft>
                          <a:spcPts val="0"/>
                        </a:spcAft>
                      </a:pPr>
                      <a:r>
                        <a:rPr lang="kk-KZ" sz="1200"/>
                        <a:t>Операциялар мазмұны</a:t>
                      </a:r>
                      <a:endParaRPr lang="ru-RU" sz="1100">
                        <a:latin typeface="Calibri"/>
                        <a:ea typeface="Calibri"/>
                        <a:cs typeface="Times New Roman"/>
                      </a:endParaRPr>
                    </a:p>
                  </a:txBody>
                  <a:tcPr marL="67525" marR="67525" marT="0" marB="0"/>
                </a:tc>
                <a:tc>
                  <a:txBody>
                    <a:bodyPr/>
                    <a:lstStyle/>
                    <a:p>
                      <a:pPr algn="ctr">
                        <a:lnSpc>
                          <a:spcPct val="115000"/>
                        </a:lnSpc>
                        <a:spcAft>
                          <a:spcPts val="0"/>
                        </a:spcAft>
                      </a:pPr>
                      <a:r>
                        <a:rPr lang="kk-KZ" sz="1200" dirty="0" smtClean="0"/>
                        <a:t>Дебет</a:t>
                      </a:r>
                      <a:endParaRPr lang="ru-RU" sz="1100" dirty="0">
                        <a:latin typeface="Calibri"/>
                        <a:ea typeface="Calibri"/>
                        <a:cs typeface="Times New Roman"/>
                      </a:endParaRPr>
                    </a:p>
                  </a:txBody>
                  <a:tcPr marL="67525" marR="67525" marT="0" marB="0"/>
                </a:tc>
                <a:tc>
                  <a:txBody>
                    <a:bodyPr/>
                    <a:lstStyle/>
                    <a:p>
                      <a:pPr algn="ctr">
                        <a:lnSpc>
                          <a:spcPct val="115000"/>
                        </a:lnSpc>
                        <a:spcAft>
                          <a:spcPts val="0"/>
                        </a:spcAft>
                      </a:pPr>
                      <a:r>
                        <a:rPr lang="kk-KZ" sz="1200" dirty="0" smtClean="0"/>
                        <a:t>Кредит</a:t>
                      </a:r>
                      <a:endParaRPr lang="ru-RU" sz="1100" dirty="0">
                        <a:latin typeface="Calibri"/>
                        <a:ea typeface="Calibri"/>
                        <a:cs typeface="Times New Roman"/>
                      </a:endParaRPr>
                    </a:p>
                  </a:txBody>
                  <a:tcPr marL="67525" marR="67525" marT="0" marB="0"/>
                </a:tc>
              </a:tr>
              <a:tr h="394180">
                <a:tc>
                  <a:txBody>
                    <a:bodyPr/>
                    <a:lstStyle/>
                    <a:p>
                      <a:pPr algn="just">
                        <a:lnSpc>
                          <a:spcPct val="115000"/>
                        </a:lnSpc>
                        <a:spcAft>
                          <a:spcPts val="0"/>
                        </a:spcAft>
                      </a:pPr>
                      <a:r>
                        <a:rPr lang="kk-KZ" sz="1200"/>
                        <a:t>1</a:t>
                      </a:r>
                      <a:endParaRPr lang="ru-RU" sz="1100">
                        <a:latin typeface="Calibri"/>
                        <a:ea typeface="Calibri"/>
                        <a:cs typeface="Times New Roman"/>
                      </a:endParaRPr>
                    </a:p>
                  </a:txBody>
                  <a:tcPr marL="67525" marR="67525" marT="0" marB="0"/>
                </a:tc>
                <a:tc>
                  <a:txBody>
                    <a:bodyPr/>
                    <a:lstStyle/>
                    <a:p>
                      <a:pPr indent="-12065" algn="just">
                        <a:lnSpc>
                          <a:spcPct val="115000"/>
                        </a:lnSpc>
                        <a:spcAft>
                          <a:spcPts val="0"/>
                        </a:spcAft>
                      </a:pPr>
                      <a:r>
                        <a:rPr lang="kk-KZ" sz="1200" dirty="0"/>
                        <a:t>Күмәнді берешектерге резерв жасалды</a:t>
                      </a:r>
                      <a:endParaRPr lang="ru-RU" sz="1100" dirty="0">
                        <a:latin typeface="Calibri"/>
                        <a:ea typeface="Calibri"/>
                        <a:cs typeface="Times New Roman"/>
                      </a:endParaRPr>
                    </a:p>
                  </a:txBody>
                  <a:tcPr marL="67525" marR="67525" marT="0" marB="0"/>
                </a:tc>
                <a:tc>
                  <a:txBody>
                    <a:bodyPr/>
                    <a:lstStyle/>
                    <a:p>
                      <a:pPr algn="ctr">
                        <a:lnSpc>
                          <a:spcPct val="115000"/>
                        </a:lnSpc>
                        <a:spcAft>
                          <a:spcPts val="0"/>
                        </a:spcAft>
                      </a:pPr>
                      <a:r>
                        <a:rPr lang="kk-KZ" sz="1200"/>
                        <a:t>7440</a:t>
                      </a:r>
                      <a:endParaRPr lang="ru-RU" sz="1100">
                        <a:latin typeface="Calibri"/>
                        <a:ea typeface="Calibri"/>
                        <a:cs typeface="Times New Roman"/>
                      </a:endParaRPr>
                    </a:p>
                  </a:txBody>
                  <a:tcPr marL="67525" marR="67525" marT="0" marB="0" anchor="ctr"/>
                </a:tc>
                <a:tc>
                  <a:txBody>
                    <a:bodyPr/>
                    <a:lstStyle/>
                    <a:p>
                      <a:pPr algn="ctr">
                        <a:lnSpc>
                          <a:spcPct val="115000"/>
                        </a:lnSpc>
                        <a:spcAft>
                          <a:spcPts val="0"/>
                        </a:spcAft>
                      </a:pPr>
                      <a:r>
                        <a:rPr lang="kk-KZ" sz="1200"/>
                        <a:t>1290</a:t>
                      </a:r>
                      <a:endParaRPr lang="ru-RU" sz="1100">
                        <a:latin typeface="Calibri"/>
                        <a:ea typeface="Calibri"/>
                        <a:cs typeface="Times New Roman"/>
                      </a:endParaRPr>
                    </a:p>
                  </a:txBody>
                  <a:tcPr marL="67525" marR="67525" marT="0" marB="0" anchor="ctr"/>
                </a:tc>
              </a:tr>
              <a:tr h="800252">
                <a:tc>
                  <a:txBody>
                    <a:bodyPr/>
                    <a:lstStyle/>
                    <a:p>
                      <a:pPr algn="just">
                        <a:lnSpc>
                          <a:spcPct val="115000"/>
                        </a:lnSpc>
                        <a:spcAft>
                          <a:spcPts val="0"/>
                        </a:spcAft>
                      </a:pPr>
                      <a:r>
                        <a:rPr lang="kk-KZ" sz="1200"/>
                        <a:t>2</a:t>
                      </a:r>
                      <a:endParaRPr lang="ru-RU" sz="1100">
                        <a:latin typeface="Calibri"/>
                        <a:ea typeface="Calibri"/>
                        <a:cs typeface="Times New Roman"/>
                      </a:endParaRPr>
                    </a:p>
                  </a:txBody>
                  <a:tcPr marL="67525" marR="67525" marT="0" marB="0"/>
                </a:tc>
                <a:tc>
                  <a:txBody>
                    <a:bodyPr/>
                    <a:lstStyle/>
                    <a:p>
                      <a:pPr indent="-12065" algn="just">
                        <a:lnSpc>
                          <a:spcPct val="115000"/>
                        </a:lnSpc>
                        <a:spcAft>
                          <a:spcPts val="0"/>
                        </a:spcAft>
                      </a:pPr>
                      <a:r>
                        <a:rPr lang="kk-KZ" sz="1200" dirty="0"/>
                        <a:t>Күмәндіберешектер бойынша құрылған резерв сомасының есебінен дебиторлық берешек жабылды</a:t>
                      </a:r>
                      <a:endParaRPr lang="ru-RU" sz="1100" dirty="0">
                        <a:latin typeface="Calibri"/>
                        <a:ea typeface="Calibri"/>
                        <a:cs typeface="Times New Roman"/>
                      </a:endParaRPr>
                    </a:p>
                  </a:txBody>
                  <a:tcPr marL="67525" marR="67525" marT="0" marB="0"/>
                </a:tc>
                <a:tc>
                  <a:txBody>
                    <a:bodyPr/>
                    <a:lstStyle/>
                    <a:p>
                      <a:pPr algn="ctr">
                        <a:lnSpc>
                          <a:spcPct val="115000"/>
                        </a:lnSpc>
                        <a:spcAft>
                          <a:spcPts val="0"/>
                        </a:spcAft>
                      </a:pPr>
                      <a:r>
                        <a:rPr lang="kk-KZ" sz="1200"/>
                        <a:t>1290</a:t>
                      </a:r>
                      <a:endParaRPr lang="ru-RU" sz="1100">
                        <a:latin typeface="Calibri"/>
                        <a:ea typeface="Calibri"/>
                        <a:cs typeface="Times New Roman"/>
                      </a:endParaRPr>
                    </a:p>
                  </a:txBody>
                  <a:tcPr marL="67525" marR="67525" marT="0" marB="0" anchor="ctr"/>
                </a:tc>
                <a:tc>
                  <a:txBody>
                    <a:bodyPr/>
                    <a:lstStyle/>
                    <a:p>
                      <a:pPr algn="ctr">
                        <a:lnSpc>
                          <a:spcPct val="115000"/>
                        </a:lnSpc>
                        <a:spcAft>
                          <a:spcPts val="0"/>
                        </a:spcAft>
                      </a:pPr>
                      <a:r>
                        <a:rPr lang="kk-KZ" sz="1200" dirty="0"/>
                        <a:t>1210, 1280</a:t>
                      </a:r>
                      <a:r>
                        <a:rPr lang="kk-KZ" sz="1200" dirty="0" smtClean="0"/>
                        <a:t>,</a:t>
                      </a:r>
                    </a:p>
                    <a:p>
                      <a:pPr algn="ctr">
                        <a:lnSpc>
                          <a:spcPct val="115000"/>
                        </a:lnSpc>
                        <a:spcAft>
                          <a:spcPts val="0"/>
                        </a:spcAft>
                      </a:pPr>
                      <a:r>
                        <a:rPr lang="kk-KZ" sz="1200" dirty="0" smtClean="0"/>
                        <a:t>2150</a:t>
                      </a:r>
                      <a:r>
                        <a:rPr lang="kk-KZ" sz="1200" dirty="0"/>
                        <a:t>, 1630</a:t>
                      </a:r>
                      <a:endParaRPr lang="ru-RU" sz="1100" dirty="0">
                        <a:latin typeface="Calibri"/>
                        <a:ea typeface="Calibri"/>
                        <a:cs typeface="Times New Roman"/>
                      </a:endParaRPr>
                    </a:p>
                  </a:txBody>
                  <a:tcPr marL="67525" marR="67525" marT="0" marB="0" anchor="ctr"/>
                </a:tc>
              </a:tr>
              <a:tr h="799088">
                <a:tc>
                  <a:txBody>
                    <a:bodyPr/>
                    <a:lstStyle/>
                    <a:p>
                      <a:pPr algn="just">
                        <a:lnSpc>
                          <a:spcPct val="115000"/>
                        </a:lnSpc>
                        <a:spcAft>
                          <a:spcPts val="0"/>
                        </a:spcAft>
                      </a:pPr>
                      <a:r>
                        <a:rPr lang="kk-KZ" sz="1200"/>
                        <a:t>3</a:t>
                      </a:r>
                      <a:endParaRPr lang="ru-RU" sz="1100">
                        <a:latin typeface="Calibri"/>
                        <a:ea typeface="Calibri"/>
                        <a:cs typeface="Times New Roman"/>
                      </a:endParaRPr>
                    </a:p>
                  </a:txBody>
                  <a:tcPr marL="67525" marR="67525" marT="0" marB="0"/>
                </a:tc>
                <a:tc>
                  <a:txBody>
                    <a:bodyPr/>
                    <a:lstStyle/>
                    <a:p>
                      <a:pPr indent="-12065" algn="just">
                        <a:lnSpc>
                          <a:spcPct val="115000"/>
                        </a:lnSpc>
                        <a:spcAft>
                          <a:spcPts val="0"/>
                        </a:spcAft>
                      </a:pPr>
                      <a:r>
                        <a:rPr lang="kk-KZ" sz="1200" dirty="0"/>
                        <a:t>Жыл соңында күмәнді берешектер бойынша құрлған резерв сомасының артығы сторно етліді (қызыл сиямен)</a:t>
                      </a:r>
                      <a:endParaRPr lang="ru-RU" sz="1100" dirty="0">
                        <a:latin typeface="Calibri"/>
                        <a:ea typeface="Calibri"/>
                        <a:cs typeface="Times New Roman"/>
                      </a:endParaRPr>
                    </a:p>
                  </a:txBody>
                  <a:tcPr marL="67525" marR="67525" marT="0" marB="0"/>
                </a:tc>
                <a:tc>
                  <a:txBody>
                    <a:bodyPr/>
                    <a:lstStyle/>
                    <a:p>
                      <a:pPr algn="ctr">
                        <a:lnSpc>
                          <a:spcPct val="115000"/>
                        </a:lnSpc>
                        <a:spcAft>
                          <a:spcPts val="0"/>
                        </a:spcAft>
                      </a:pPr>
                      <a:r>
                        <a:rPr lang="kk-KZ" sz="1200"/>
                        <a:t>7440</a:t>
                      </a:r>
                      <a:endParaRPr lang="ru-RU" sz="1100">
                        <a:latin typeface="Calibri"/>
                        <a:ea typeface="Calibri"/>
                        <a:cs typeface="Times New Roman"/>
                      </a:endParaRPr>
                    </a:p>
                  </a:txBody>
                  <a:tcPr marL="67525" marR="67525" marT="0" marB="0" anchor="ctr"/>
                </a:tc>
                <a:tc>
                  <a:txBody>
                    <a:bodyPr/>
                    <a:lstStyle/>
                    <a:p>
                      <a:pPr algn="ctr">
                        <a:lnSpc>
                          <a:spcPct val="115000"/>
                        </a:lnSpc>
                        <a:spcAft>
                          <a:spcPts val="0"/>
                        </a:spcAft>
                      </a:pPr>
                      <a:r>
                        <a:rPr lang="kk-KZ" sz="1200"/>
                        <a:t>1290</a:t>
                      </a:r>
                      <a:endParaRPr lang="ru-RU" sz="1100">
                        <a:latin typeface="Calibri"/>
                        <a:ea typeface="Calibri"/>
                        <a:cs typeface="Times New Roman"/>
                      </a:endParaRPr>
                    </a:p>
                  </a:txBody>
                  <a:tcPr marL="67525" marR="67525" marT="0" marB="0" anchor="ctr"/>
                </a:tc>
              </a:tr>
              <a:tr h="1408197">
                <a:tc>
                  <a:txBody>
                    <a:bodyPr/>
                    <a:lstStyle/>
                    <a:p>
                      <a:pPr algn="just">
                        <a:lnSpc>
                          <a:spcPct val="115000"/>
                        </a:lnSpc>
                        <a:spcAft>
                          <a:spcPts val="0"/>
                        </a:spcAft>
                      </a:pPr>
                      <a:r>
                        <a:rPr lang="kk-KZ" sz="1200"/>
                        <a:t>4</a:t>
                      </a:r>
                      <a:endParaRPr lang="ru-RU" sz="1100">
                        <a:latin typeface="Calibri"/>
                        <a:ea typeface="Calibri"/>
                        <a:cs typeface="Times New Roman"/>
                      </a:endParaRPr>
                    </a:p>
                  </a:txBody>
                  <a:tcPr marL="67525" marR="67525" marT="0" marB="0"/>
                </a:tc>
                <a:tc>
                  <a:txBody>
                    <a:bodyPr/>
                    <a:lstStyle/>
                    <a:p>
                      <a:pPr indent="-12065" algn="just">
                        <a:lnSpc>
                          <a:spcPct val="115000"/>
                        </a:lnSpc>
                        <a:spcAft>
                          <a:spcPts val="0"/>
                        </a:spcAft>
                      </a:pPr>
                      <a:r>
                        <a:rPr lang="kk-KZ" sz="1200" dirty="0"/>
                        <a:t>Сатып алушының дебиторлық берешегі үмітсіз берешек ретінде есептен шығарылып белгілібір уақыт өткеннен кеәін бұл берешек сомасы өтелгенде (есептен осы есеп  беру кезеңінде жүргізілсе): </a:t>
                      </a:r>
                      <a:endParaRPr lang="ru-RU" sz="1100" dirty="0">
                        <a:latin typeface="Calibri"/>
                        <a:ea typeface="Calibri"/>
                        <a:cs typeface="Times New Roman"/>
                      </a:endParaRPr>
                    </a:p>
                  </a:txBody>
                  <a:tcPr marL="67525" marR="67525" marT="0" marB="0"/>
                </a:tc>
                <a:tc>
                  <a:txBody>
                    <a:bodyPr/>
                    <a:lstStyle/>
                    <a:p>
                      <a:pPr algn="ctr">
                        <a:lnSpc>
                          <a:spcPct val="115000"/>
                        </a:lnSpc>
                        <a:spcAft>
                          <a:spcPts val="0"/>
                        </a:spcAft>
                      </a:pPr>
                      <a:r>
                        <a:rPr lang="kk-KZ" sz="1200"/>
                        <a:t>1290</a:t>
                      </a:r>
                      <a:endParaRPr lang="ru-RU" sz="1100">
                        <a:latin typeface="Calibri"/>
                        <a:ea typeface="Calibri"/>
                        <a:cs typeface="Times New Roman"/>
                      </a:endParaRPr>
                    </a:p>
                  </a:txBody>
                  <a:tcPr marL="67525" marR="67525" marT="0" marB="0" anchor="ctr"/>
                </a:tc>
                <a:tc>
                  <a:txBody>
                    <a:bodyPr/>
                    <a:lstStyle/>
                    <a:p>
                      <a:pPr algn="ctr">
                        <a:lnSpc>
                          <a:spcPct val="115000"/>
                        </a:lnSpc>
                        <a:spcAft>
                          <a:spcPts val="0"/>
                        </a:spcAft>
                      </a:pPr>
                      <a:r>
                        <a:rPr lang="kk-KZ" sz="1200" dirty="0"/>
                        <a:t>1210</a:t>
                      </a:r>
                      <a:r>
                        <a:rPr lang="kk-KZ" sz="1200" dirty="0" smtClean="0"/>
                        <a:t>,</a:t>
                      </a:r>
                    </a:p>
                    <a:p>
                      <a:pPr algn="ctr">
                        <a:lnSpc>
                          <a:spcPct val="115000"/>
                        </a:lnSpc>
                        <a:spcAft>
                          <a:spcPts val="0"/>
                        </a:spcAft>
                      </a:pPr>
                      <a:r>
                        <a:rPr lang="kk-KZ" sz="1200" dirty="0" smtClean="0"/>
                        <a:t>1280</a:t>
                      </a:r>
                      <a:r>
                        <a:rPr lang="kk-KZ" sz="1200" dirty="0"/>
                        <a:t>, 2150, 1630</a:t>
                      </a:r>
                      <a:endParaRPr lang="ru-RU" sz="1100" dirty="0">
                        <a:latin typeface="Calibri"/>
                        <a:ea typeface="Calibri"/>
                        <a:cs typeface="Times New Roman"/>
                      </a:endParaRPr>
                    </a:p>
                  </a:txBody>
                  <a:tcPr marL="67525" marR="67525" marT="0" marB="0" anchor="ctr"/>
                </a:tc>
              </a:tr>
              <a:tr h="1408197">
                <a:tc>
                  <a:txBody>
                    <a:bodyPr/>
                    <a:lstStyle/>
                    <a:p>
                      <a:pPr algn="just">
                        <a:lnSpc>
                          <a:spcPct val="115000"/>
                        </a:lnSpc>
                        <a:spcAft>
                          <a:spcPts val="0"/>
                        </a:spcAft>
                      </a:pPr>
                      <a:r>
                        <a:rPr lang="kk-KZ" sz="1200"/>
                        <a:t>5</a:t>
                      </a:r>
                      <a:endParaRPr lang="ru-RU" sz="1100">
                        <a:latin typeface="Calibri"/>
                        <a:ea typeface="Calibri"/>
                        <a:cs typeface="Times New Roman"/>
                      </a:endParaRPr>
                    </a:p>
                  </a:txBody>
                  <a:tcPr marL="67525" marR="67525" marT="0" marB="0"/>
                </a:tc>
                <a:tc>
                  <a:txBody>
                    <a:bodyPr/>
                    <a:lstStyle/>
                    <a:p>
                      <a:pPr indent="-12065" algn="just">
                        <a:lnSpc>
                          <a:spcPct val="115000"/>
                        </a:lnSpc>
                        <a:spcAft>
                          <a:spcPts val="0"/>
                        </a:spcAft>
                      </a:pPr>
                      <a:r>
                        <a:rPr lang="kk-KZ" sz="1200"/>
                        <a:t>Сатып алушының дебиторлық берешегі үмітсіз берешек ретінде есептен шығарылып белгілі бір уақыт өткеннен кейін бұл берешек сомасы өтелгенде (есептен келесі есеп  беру кезеңінде жүргізілсе):</a:t>
                      </a:r>
                      <a:endParaRPr lang="ru-RU" sz="1100">
                        <a:latin typeface="Calibri"/>
                        <a:ea typeface="Calibri"/>
                        <a:cs typeface="Times New Roman"/>
                      </a:endParaRPr>
                    </a:p>
                  </a:txBody>
                  <a:tcPr marL="67525" marR="67525" marT="0" marB="0"/>
                </a:tc>
                <a:tc>
                  <a:txBody>
                    <a:bodyPr/>
                    <a:lstStyle/>
                    <a:p>
                      <a:pPr algn="ctr">
                        <a:lnSpc>
                          <a:spcPct val="115000"/>
                        </a:lnSpc>
                        <a:spcAft>
                          <a:spcPts val="0"/>
                        </a:spcAft>
                      </a:pPr>
                      <a:r>
                        <a:rPr lang="kk-KZ" sz="1200"/>
                        <a:t>1050,1030, 1010, 1030</a:t>
                      </a:r>
                      <a:endParaRPr lang="ru-RU" sz="1100">
                        <a:latin typeface="Calibri"/>
                        <a:ea typeface="Calibri"/>
                        <a:cs typeface="Times New Roman"/>
                      </a:endParaRPr>
                    </a:p>
                  </a:txBody>
                  <a:tcPr marL="67525" marR="67525" marT="0" marB="0" anchor="ctr"/>
                </a:tc>
                <a:tc>
                  <a:txBody>
                    <a:bodyPr/>
                    <a:lstStyle/>
                    <a:p>
                      <a:pPr algn="ctr">
                        <a:lnSpc>
                          <a:spcPct val="115000"/>
                        </a:lnSpc>
                        <a:spcAft>
                          <a:spcPts val="0"/>
                        </a:spcAft>
                      </a:pPr>
                      <a:r>
                        <a:rPr lang="kk-KZ" sz="1200" dirty="0"/>
                        <a:t>6160</a:t>
                      </a:r>
                      <a:endParaRPr lang="ru-RU" sz="1100" dirty="0">
                        <a:latin typeface="Calibri"/>
                        <a:ea typeface="Calibri"/>
                        <a:cs typeface="Times New Roman"/>
                      </a:endParaRPr>
                    </a:p>
                  </a:txBody>
                  <a:tcPr marL="67525" marR="67525" marT="0" marB="0" anchor="ct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908720"/>
            <a:ext cx="8424936" cy="1512168"/>
          </a:xfrm>
        </p:spPr>
        <p:txBody>
          <a:bodyPr>
            <a:noAutofit/>
          </a:bodyPr>
          <a:lstStyle/>
          <a:p>
            <a:pPr algn="just"/>
            <a:r>
              <a:rPr lang="en-US" sz="1400" dirty="0" err="1"/>
              <a:t>Күмәнді</a:t>
            </a:r>
            <a:r>
              <a:rPr lang="en-US" sz="1400" dirty="0"/>
              <a:t> </a:t>
            </a:r>
            <a:r>
              <a:rPr lang="en-US" sz="1400" dirty="0" err="1"/>
              <a:t>талаптар</a:t>
            </a:r>
            <a:r>
              <a:rPr lang="en-US" sz="1400" dirty="0"/>
              <a:t> </a:t>
            </a:r>
            <a:r>
              <a:rPr lang="en-US" sz="1400" dirty="0" err="1"/>
              <a:t>бойынша</a:t>
            </a:r>
            <a:r>
              <a:rPr lang="en-US" sz="1400" dirty="0"/>
              <a:t> </a:t>
            </a:r>
            <a:r>
              <a:rPr lang="en-US" sz="1400" dirty="0" err="1"/>
              <a:t>резервтер</a:t>
            </a:r>
            <a:r>
              <a:rPr lang="en-US" sz="1400" dirty="0"/>
              <a:t> </a:t>
            </a:r>
            <a:r>
              <a:rPr lang="en-US" sz="1400" dirty="0" err="1"/>
              <a:t>есебі</a:t>
            </a:r>
            <a:r>
              <a:rPr lang="en-US" sz="1400" dirty="0"/>
              <a:t> 1290 «</a:t>
            </a:r>
            <a:r>
              <a:rPr lang="en-US" sz="1400" dirty="0" err="1"/>
              <a:t>Күмәнді</a:t>
            </a:r>
            <a:r>
              <a:rPr lang="en-US" sz="1400" dirty="0"/>
              <a:t> </a:t>
            </a:r>
            <a:r>
              <a:rPr lang="en-US" sz="1400" dirty="0" err="1"/>
              <a:t>талаптар</a:t>
            </a:r>
            <a:r>
              <a:rPr lang="en-US" sz="1400" dirty="0"/>
              <a:t> </a:t>
            </a:r>
            <a:r>
              <a:rPr lang="en-US" sz="1400" dirty="0" err="1"/>
              <a:t>бойынша</a:t>
            </a:r>
            <a:r>
              <a:rPr lang="en-US" sz="1400" dirty="0"/>
              <a:t> </a:t>
            </a:r>
            <a:r>
              <a:rPr lang="en-US" sz="1400" dirty="0" err="1"/>
              <a:t>резерв</a:t>
            </a:r>
            <a:r>
              <a:rPr lang="en-US" sz="1400" dirty="0"/>
              <a:t>» </a:t>
            </a:r>
            <a:r>
              <a:rPr lang="en-US" sz="1400" dirty="0" err="1"/>
              <a:t>шотында</a:t>
            </a:r>
            <a:r>
              <a:rPr lang="en-US" sz="1400" dirty="0"/>
              <a:t> </a:t>
            </a:r>
            <a:r>
              <a:rPr lang="en-US" sz="1400" dirty="0" err="1"/>
              <a:t>жүргізіледі</a:t>
            </a:r>
            <a:r>
              <a:rPr lang="en-US" sz="1400" dirty="0"/>
              <a:t>. </a:t>
            </a:r>
            <a:r>
              <a:rPr lang="en-US" sz="1400" dirty="0" err="1"/>
              <a:t>Бұл</a:t>
            </a:r>
            <a:r>
              <a:rPr lang="en-US" sz="1400" dirty="0"/>
              <a:t> </a:t>
            </a:r>
            <a:r>
              <a:rPr lang="en-US" sz="1400" dirty="0" err="1"/>
              <a:t>шот</a:t>
            </a:r>
            <a:r>
              <a:rPr lang="en-US" sz="1400" dirty="0"/>
              <a:t> </a:t>
            </a:r>
            <a:r>
              <a:rPr lang="en-US" sz="1400" dirty="0" err="1"/>
              <a:t>контрактивті</a:t>
            </a:r>
            <a:r>
              <a:rPr lang="en-US" sz="1400" dirty="0"/>
              <a:t>, </a:t>
            </a:r>
            <a:r>
              <a:rPr lang="en-US" sz="1400" dirty="0" err="1"/>
              <a:t>өйткені</a:t>
            </a:r>
            <a:r>
              <a:rPr lang="en-US" sz="1400" dirty="0"/>
              <a:t> </a:t>
            </a:r>
            <a:r>
              <a:rPr lang="en-US" sz="1400" dirty="0" err="1"/>
              <a:t>сатып</a:t>
            </a:r>
            <a:r>
              <a:rPr lang="en-US" sz="1400" dirty="0"/>
              <a:t> </a:t>
            </a:r>
            <a:r>
              <a:rPr lang="en-US" sz="1400" dirty="0" err="1"/>
              <a:t>алушы</a:t>
            </a:r>
            <a:r>
              <a:rPr lang="en-US" sz="1400" dirty="0"/>
              <a:t> </a:t>
            </a:r>
            <a:r>
              <a:rPr lang="en-US" sz="1400" dirty="0" err="1"/>
              <a:t>мен</a:t>
            </a:r>
            <a:r>
              <a:rPr lang="en-US" sz="1400" dirty="0"/>
              <a:t> </a:t>
            </a:r>
            <a:r>
              <a:rPr lang="en-US" sz="1400" dirty="0" err="1"/>
              <a:t>тапсырыс</a:t>
            </a:r>
            <a:r>
              <a:rPr lang="en-US" sz="1400" dirty="0"/>
              <a:t> </a:t>
            </a:r>
            <a:r>
              <a:rPr lang="en-US" sz="1400" dirty="0" err="1"/>
              <a:t>берушілердің</a:t>
            </a:r>
            <a:r>
              <a:rPr lang="en-US" sz="1400" dirty="0"/>
              <a:t> </a:t>
            </a:r>
            <a:r>
              <a:rPr lang="en-US" sz="1400" dirty="0" err="1"/>
              <a:t>дебиторлық</a:t>
            </a:r>
            <a:r>
              <a:rPr lang="en-US" sz="1400" dirty="0"/>
              <a:t> </a:t>
            </a:r>
            <a:r>
              <a:rPr lang="en-US" sz="1400" dirty="0" err="1"/>
              <a:t>борышының</a:t>
            </a:r>
            <a:r>
              <a:rPr lang="en-US" sz="1400" dirty="0"/>
              <a:t> </a:t>
            </a:r>
            <a:r>
              <a:rPr lang="en-US" sz="1400" dirty="0" err="1"/>
              <a:t>бағасын</a:t>
            </a:r>
            <a:r>
              <a:rPr lang="en-US" sz="1400" dirty="0"/>
              <a:t> </a:t>
            </a:r>
            <a:r>
              <a:rPr lang="en-US" sz="1400" dirty="0" err="1"/>
              <a:t>түзетеді</a:t>
            </a:r>
            <a:r>
              <a:rPr lang="en-US" sz="1400" dirty="0"/>
              <a:t>.</a:t>
            </a:r>
            <a:endParaRPr lang="ru-RU" sz="1400" dirty="0"/>
          </a:p>
          <a:p>
            <a:pPr algn="just"/>
            <a:r>
              <a:rPr lang="kk-KZ" sz="1400" dirty="0" smtClean="0"/>
              <a:t>Күмәнді </a:t>
            </a:r>
            <a:r>
              <a:rPr lang="kk-KZ" sz="1400" dirty="0"/>
              <a:t>қарыздарды бағалаудың екі әдісі бар. Күмәнді талаптармен резервті құру кезінде кәсіпорын өз қарауы бойынша есептік саясатта екі әдісі бірін таңдауға және қарастыруға </a:t>
            </a:r>
            <a:r>
              <a:rPr lang="kk-KZ" sz="1400" dirty="0" smtClean="0"/>
              <a:t>құқылы.</a:t>
            </a:r>
          </a:p>
          <a:p>
            <a:pPr algn="just"/>
            <a:endParaRPr lang="kk-KZ" sz="1400" dirty="0"/>
          </a:p>
          <a:p>
            <a:pPr algn="just"/>
            <a:endParaRPr lang="kk-KZ" sz="1400" dirty="0" smtClean="0"/>
          </a:p>
          <a:p>
            <a:pPr algn="just"/>
            <a:endParaRPr lang="ru-RU" sz="1400" dirty="0"/>
          </a:p>
        </p:txBody>
      </p:sp>
      <p:sp>
        <p:nvSpPr>
          <p:cNvPr id="4" name="Заголовок 1"/>
          <p:cNvSpPr>
            <a:spLocks noGrp="1"/>
          </p:cNvSpPr>
          <p:nvPr>
            <p:ph type="title"/>
          </p:nvPr>
        </p:nvSpPr>
        <p:spPr>
          <a:xfrm>
            <a:off x="457200" y="152718"/>
            <a:ext cx="8363272" cy="539978"/>
          </a:xfrm>
        </p:spPr>
        <p:txBody>
          <a:bodyPr>
            <a:noAutofit/>
          </a:bodyPr>
          <a:lstStyle/>
          <a:p>
            <a:pPr algn="ctr"/>
            <a:r>
              <a:rPr lang="kk-KZ" sz="2000" b="1" dirty="0" smtClean="0">
                <a:ln w="1905"/>
                <a:solidFill>
                  <a:srgbClr val="C00000"/>
                </a:solidFill>
                <a:effectLst>
                  <a:innerShdw blurRad="69850" dist="43180" dir="5400000">
                    <a:srgbClr val="000000">
                      <a:alpha val="65000"/>
                    </a:srgbClr>
                  </a:innerShdw>
                </a:effectLst>
                <a:latin typeface="Times New Roman" pitchFamily="18" charset="0"/>
                <a:cs typeface="Times New Roman" pitchFamily="18" charset="0"/>
              </a:rPr>
              <a:t>Күмәнді қарыздар бойынша резерв құру есебі</a:t>
            </a:r>
            <a:endParaRPr lang="ru-RU" sz="2000" b="1" dirty="0">
              <a:ln w="1905"/>
              <a:solidFill>
                <a:srgbClr val="C00000"/>
              </a:solidFill>
              <a:effectLst>
                <a:innerShdw blurRad="69850" dist="43180" dir="5400000">
                  <a:srgbClr val="000000">
                    <a:alpha val="65000"/>
                  </a:srgbClr>
                </a:innerShdw>
              </a:effectLst>
              <a:latin typeface="Times New Roman" pitchFamily="18" charset="0"/>
              <a:cs typeface="Times New Roman" pitchFamily="18" charset="0"/>
            </a:endParaRPr>
          </a:p>
        </p:txBody>
      </p:sp>
      <p:graphicFrame>
        <p:nvGraphicFramePr>
          <p:cNvPr id="6" name="Схема 5"/>
          <p:cNvGraphicFramePr/>
          <p:nvPr>
            <p:extLst>
              <p:ext uri="{D42A27DB-BD31-4B8C-83A1-F6EECF244321}">
                <p14:modId xmlns:p14="http://schemas.microsoft.com/office/powerpoint/2010/main" val="130151997"/>
              </p:ext>
            </p:extLst>
          </p:nvPr>
        </p:nvGraphicFramePr>
        <p:xfrm>
          <a:off x="1619672" y="2204864"/>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5270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11560" y="908720"/>
            <a:ext cx="7992888" cy="1008112"/>
          </a:xfrm>
        </p:spPr>
        <p:txBody>
          <a:bodyPr>
            <a:normAutofit/>
          </a:bodyPr>
          <a:lstStyle/>
          <a:p>
            <a:pPr algn="just"/>
            <a:r>
              <a:rPr lang="kk-KZ" sz="1800" dirty="0" smtClean="0">
                <a:solidFill>
                  <a:srgbClr val="FF0000"/>
                </a:solidFill>
              </a:rPr>
              <a:t>Мысалы:</a:t>
            </a:r>
            <a:r>
              <a:rPr lang="kk-KZ" sz="1800" b="0" dirty="0" smtClean="0"/>
              <a:t> 1 </a:t>
            </a:r>
            <a:r>
              <a:rPr lang="kk-KZ" sz="1800" b="0" dirty="0"/>
              <a:t>жылға қолданысқа жіберу көлемі 1049 мың. теңгені құрайды. Қарыздың пайыз талдау үшін бес есептік период таңдалған. Қолданудың толық көлемінің күмәнді талаптарының пайыз анықтау кестесі (мың.теңге)</a:t>
            </a:r>
            <a:endParaRPr lang="ru-RU" sz="1800" b="0" dirty="0"/>
          </a:p>
          <a:p>
            <a:endParaRPr lang="ru-RU" sz="1800" b="0" dirty="0"/>
          </a:p>
        </p:txBody>
      </p:sp>
      <p:sp>
        <p:nvSpPr>
          <p:cNvPr id="4" name="Заголовок 1"/>
          <p:cNvSpPr>
            <a:spLocks noGrp="1"/>
          </p:cNvSpPr>
          <p:nvPr>
            <p:ph type="title"/>
          </p:nvPr>
        </p:nvSpPr>
        <p:spPr>
          <a:xfrm>
            <a:off x="395536" y="116632"/>
            <a:ext cx="8147248" cy="756002"/>
          </a:xfrm>
        </p:spPr>
        <p:txBody>
          <a:bodyPr>
            <a:noAutofit/>
          </a:bodyPr>
          <a:lstStyle/>
          <a:p>
            <a:pPr lvl="0" algn="ctr"/>
            <a:r>
              <a:rPr lang="kk-KZ" sz="2000" b="1" dirty="0">
                <a:solidFill>
                  <a:srgbClr val="C00000"/>
                </a:solidFill>
                <a:latin typeface="+mn-lt"/>
              </a:rPr>
              <a:t>несиеге толық қолдануынан пайыз әдісі</a:t>
            </a:r>
            <a:endParaRPr lang="ru-RU" sz="2000" b="1" dirty="0">
              <a:solidFill>
                <a:srgbClr val="C00000"/>
              </a:solidFill>
              <a:latin typeface="+mn-lt"/>
            </a:endParaRPr>
          </a:p>
        </p:txBody>
      </p:sp>
      <p:graphicFrame>
        <p:nvGraphicFramePr>
          <p:cNvPr id="10" name="Таблица 9"/>
          <p:cNvGraphicFramePr>
            <a:graphicFrameLocks noGrp="1"/>
          </p:cNvGraphicFramePr>
          <p:nvPr>
            <p:extLst>
              <p:ext uri="{D42A27DB-BD31-4B8C-83A1-F6EECF244321}">
                <p14:modId xmlns:p14="http://schemas.microsoft.com/office/powerpoint/2010/main" val="4129600677"/>
              </p:ext>
            </p:extLst>
          </p:nvPr>
        </p:nvGraphicFramePr>
        <p:xfrm>
          <a:off x="658190" y="2090714"/>
          <a:ext cx="7870012" cy="1717548"/>
        </p:xfrm>
        <a:graphic>
          <a:graphicData uri="http://schemas.openxmlformats.org/drawingml/2006/table">
            <a:tbl>
              <a:tblPr firstRow="1" firstCol="1" bandRow="1">
                <a:tableStyleId>{17292A2E-F333-43FB-9621-5CBBE7FDCDCB}</a:tableStyleId>
              </a:tblPr>
              <a:tblGrid>
                <a:gridCol w="1500024"/>
                <a:gridCol w="2238232"/>
                <a:gridCol w="2700988"/>
                <a:gridCol w="1430768"/>
              </a:tblGrid>
              <a:tr h="0">
                <a:tc>
                  <a:txBody>
                    <a:bodyPr/>
                    <a:lstStyle/>
                    <a:p>
                      <a:pPr algn="ctr">
                        <a:lnSpc>
                          <a:spcPct val="115000"/>
                        </a:lnSpc>
                        <a:spcAft>
                          <a:spcPts val="0"/>
                        </a:spcAft>
                        <a:tabLst>
                          <a:tab pos="1609725" algn="l"/>
                          <a:tab pos="3110230" algn="ctr"/>
                        </a:tabLst>
                      </a:pPr>
                      <a:r>
                        <a:rPr lang="kk-KZ" sz="1400" dirty="0">
                          <a:solidFill>
                            <a:srgbClr val="002060"/>
                          </a:solidFill>
                          <a:effectLst/>
                        </a:rPr>
                        <a:t>Кезеңдер</a:t>
                      </a:r>
                      <a:endParaRPr lang="ru-RU" sz="1400" dirty="0">
                        <a:solidFill>
                          <a:srgbClr val="00206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400" dirty="0">
                          <a:solidFill>
                            <a:srgbClr val="002060"/>
                          </a:solidFill>
                          <a:effectLst/>
                        </a:rPr>
                        <a:t>Қолдану көлемі</a:t>
                      </a:r>
                      <a:endParaRPr lang="ru-RU" sz="1400" dirty="0">
                        <a:solidFill>
                          <a:srgbClr val="00206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400" dirty="0">
                          <a:solidFill>
                            <a:srgbClr val="002060"/>
                          </a:solidFill>
                          <a:effectLst/>
                        </a:rPr>
                        <a:t>Күмәнді талаптар сомасы</a:t>
                      </a:r>
                      <a:endParaRPr lang="ru-RU" sz="1400" dirty="0">
                        <a:solidFill>
                          <a:srgbClr val="00206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400" dirty="0">
                          <a:solidFill>
                            <a:srgbClr val="002060"/>
                          </a:solidFill>
                          <a:effectLst/>
                        </a:rPr>
                        <a:t>Пайыз</a:t>
                      </a:r>
                      <a:endParaRPr lang="ru-RU" sz="1400" dirty="0">
                        <a:solidFill>
                          <a:srgbClr val="002060"/>
                        </a:solidFill>
                        <a:effectLst/>
                        <a:latin typeface="Times New Roman"/>
                        <a:ea typeface="Times New Roman"/>
                        <a:cs typeface="Times New Roman"/>
                      </a:endParaRPr>
                    </a:p>
                  </a:txBody>
                  <a:tcPr marL="68580" marR="68580" marT="0" marB="0"/>
                </a:tc>
              </a:tr>
              <a:tr h="0">
                <a:tc>
                  <a:txBody>
                    <a:bodyPr/>
                    <a:lstStyle/>
                    <a:p>
                      <a:pPr algn="just">
                        <a:lnSpc>
                          <a:spcPct val="115000"/>
                        </a:lnSpc>
                        <a:spcAft>
                          <a:spcPts val="0"/>
                        </a:spcAft>
                        <a:tabLst>
                          <a:tab pos="1609725" algn="l"/>
                          <a:tab pos="3110230" algn="ctr"/>
                        </a:tabLst>
                      </a:pPr>
                      <a:r>
                        <a:rPr lang="kk-KZ" sz="1400">
                          <a:effectLst/>
                        </a:rPr>
                        <a:t>Бірінші </a:t>
                      </a:r>
                      <a:endParaRPr lang="ru-RU" sz="14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400">
                          <a:effectLst/>
                        </a:rPr>
                        <a:t>890</a:t>
                      </a:r>
                      <a:endParaRPr lang="ru-RU" sz="14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400">
                          <a:effectLst/>
                        </a:rPr>
                        <a:t>19</a:t>
                      </a:r>
                      <a:endParaRPr lang="ru-RU" sz="14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400" dirty="0">
                          <a:effectLst/>
                        </a:rPr>
                        <a:t>2,1</a:t>
                      </a:r>
                      <a:endParaRPr lang="ru-RU" sz="1400" dirty="0">
                        <a:effectLst/>
                        <a:latin typeface="Times New Roman"/>
                        <a:ea typeface="Times New Roman"/>
                        <a:cs typeface="Times New Roman"/>
                      </a:endParaRPr>
                    </a:p>
                  </a:txBody>
                  <a:tcPr marL="68580" marR="68580" marT="0" marB="0"/>
                </a:tc>
              </a:tr>
              <a:tr h="0">
                <a:tc>
                  <a:txBody>
                    <a:bodyPr/>
                    <a:lstStyle/>
                    <a:p>
                      <a:pPr algn="just">
                        <a:lnSpc>
                          <a:spcPct val="115000"/>
                        </a:lnSpc>
                        <a:spcAft>
                          <a:spcPts val="0"/>
                        </a:spcAft>
                        <a:tabLst>
                          <a:tab pos="1609725" algn="l"/>
                          <a:tab pos="3110230" algn="ctr"/>
                        </a:tabLst>
                      </a:pPr>
                      <a:r>
                        <a:rPr lang="kk-KZ" sz="1400">
                          <a:effectLst/>
                        </a:rPr>
                        <a:t>Екінші </a:t>
                      </a:r>
                      <a:endParaRPr lang="ru-RU" sz="14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400">
                          <a:effectLst/>
                        </a:rPr>
                        <a:t>997</a:t>
                      </a:r>
                      <a:endParaRPr lang="ru-RU" sz="14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400">
                          <a:effectLst/>
                        </a:rPr>
                        <a:t>12</a:t>
                      </a:r>
                      <a:endParaRPr lang="ru-RU" sz="14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400">
                          <a:effectLst/>
                        </a:rPr>
                        <a:t>1,2</a:t>
                      </a:r>
                      <a:endParaRPr lang="ru-RU" sz="1400">
                        <a:effectLst/>
                        <a:latin typeface="Times New Roman"/>
                        <a:ea typeface="Times New Roman"/>
                        <a:cs typeface="Times New Roman"/>
                      </a:endParaRPr>
                    </a:p>
                  </a:txBody>
                  <a:tcPr marL="68580" marR="68580" marT="0" marB="0"/>
                </a:tc>
              </a:tr>
              <a:tr h="0">
                <a:tc>
                  <a:txBody>
                    <a:bodyPr/>
                    <a:lstStyle/>
                    <a:p>
                      <a:pPr algn="just">
                        <a:lnSpc>
                          <a:spcPct val="115000"/>
                        </a:lnSpc>
                        <a:spcAft>
                          <a:spcPts val="0"/>
                        </a:spcAft>
                        <a:tabLst>
                          <a:tab pos="1609725" algn="l"/>
                          <a:tab pos="3110230" algn="ctr"/>
                        </a:tabLst>
                      </a:pPr>
                      <a:r>
                        <a:rPr lang="kk-KZ" sz="1400">
                          <a:effectLst/>
                        </a:rPr>
                        <a:t>Үшінші</a:t>
                      </a:r>
                      <a:endParaRPr lang="ru-RU" sz="14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400">
                          <a:effectLst/>
                        </a:rPr>
                        <a:t>1002</a:t>
                      </a:r>
                      <a:endParaRPr lang="ru-RU" sz="14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400">
                          <a:effectLst/>
                        </a:rPr>
                        <a:t>16</a:t>
                      </a:r>
                      <a:endParaRPr lang="ru-RU" sz="14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400">
                          <a:effectLst/>
                        </a:rPr>
                        <a:t>1,6</a:t>
                      </a:r>
                      <a:endParaRPr lang="ru-RU" sz="1400">
                        <a:effectLst/>
                        <a:latin typeface="Times New Roman"/>
                        <a:ea typeface="Times New Roman"/>
                        <a:cs typeface="Times New Roman"/>
                      </a:endParaRPr>
                    </a:p>
                  </a:txBody>
                  <a:tcPr marL="68580" marR="68580" marT="0" marB="0"/>
                </a:tc>
              </a:tr>
              <a:tr h="0">
                <a:tc>
                  <a:txBody>
                    <a:bodyPr/>
                    <a:lstStyle/>
                    <a:p>
                      <a:pPr algn="just">
                        <a:lnSpc>
                          <a:spcPct val="115000"/>
                        </a:lnSpc>
                        <a:spcAft>
                          <a:spcPts val="0"/>
                        </a:spcAft>
                        <a:tabLst>
                          <a:tab pos="1609725" algn="l"/>
                          <a:tab pos="3110230" algn="ctr"/>
                        </a:tabLst>
                      </a:pPr>
                      <a:r>
                        <a:rPr lang="kk-KZ" sz="1400">
                          <a:effectLst/>
                        </a:rPr>
                        <a:t>Төртінші</a:t>
                      </a:r>
                      <a:endParaRPr lang="ru-RU" sz="14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400">
                          <a:effectLst/>
                        </a:rPr>
                        <a:t>1019</a:t>
                      </a:r>
                      <a:endParaRPr lang="ru-RU" sz="14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400">
                          <a:effectLst/>
                        </a:rPr>
                        <a:t>14</a:t>
                      </a:r>
                      <a:endParaRPr lang="ru-RU" sz="14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400" dirty="0">
                          <a:effectLst/>
                        </a:rPr>
                        <a:t>1,4</a:t>
                      </a:r>
                      <a:endParaRPr lang="ru-RU" sz="1400" dirty="0">
                        <a:effectLst/>
                        <a:latin typeface="Times New Roman"/>
                        <a:ea typeface="Times New Roman"/>
                        <a:cs typeface="Times New Roman"/>
                      </a:endParaRPr>
                    </a:p>
                  </a:txBody>
                  <a:tcPr marL="68580" marR="68580" marT="0" marB="0"/>
                </a:tc>
              </a:tr>
              <a:tr h="0">
                <a:tc>
                  <a:txBody>
                    <a:bodyPr/>
                    <a:lstStyle/>
                    <a:p>
                      <a:pPr algn="just">
                        <a:lnSpc>
                          <a:spcPct val="115000"/>
                        </a:lnSpc>
                        <a:spcAft>
                          <a:spcPts val="0"/>
                        </a:spcAft>
                        <a:tabLst>
                          <a:tab pos="1609725" algn="l"/>
                          <a:tab pos="3110230" algn="ctr"/>
                        </a:tabLst>
                      </a:pPr>
                      <a:r>
                        <a:rPr lang="kk-KZ" sz="1400">
                          <a:effectLst/>
                        </a:rPr>
                        <a:t>Бесінші </a:t>
                      </a:r>
                      <a:endParaRPr lang="ru-RU" sz="14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400">
                          <a:effectLst/>
                        </a:rPr>
                        <a:t>1032</a:t>
                      </a:r>
                      <a:endParaRPr lang="ru-RU" sz="14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400">
                          <a:effectLst/>
                        </a:rPr>
                        <a:t>21</a:t>
                      </a:r>
                      <a:endParaRPr lang="ru-RU" sz="14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400">
                          <a:effectLst/>
                        </a:rPr>
                        <a:t>2,0</a:t>
                      </a:r>
                      <a:endParaRPr lang="ru-RU" sz="1400">
                        <a:effectLst/>
                        <a:latin typeface="Times New Roman"/>
                        <a:ea typeface="Times New Roman"/>
                        <a:cs typeface="Times New Roman"/>
                      </a:endParaRPr>
                    </a:p>
                  </a:txBody>
                  <a:tcPr marL="68580" marR="68580" marT="0" marB="0"/>
                </a:tc>
              </a:tr>
              <a:tr h="0">
                <a:tc>
                  <a:txBody>
                    <a:bodyPr/>
                    <a:lstStyle/>
                    <a:p>
                      <a:pPr algn="just">
                        <a:lnSpc>
                          <a:spcPct val="115000"/>
                        </a:lnSpc>
                        <a:spcAft>
                          <a:spcPts val="0"/>
                        </a:spcAft>
                        <a:tabLst>
                          <a:tab pos="1609725" algn="l"/>
                          <a:tab pos="3110230" algn="ctr"/>
                        </a:tabLst>
                      </a:pPr>
                      <a:r>
                        <a:rPr lang="kk-KZ" sz="1400" dirty="0">
                          <a:effectLst/>
                        </a:rPr>
                        <a:t>Қорытынды </a:t>
                      </a:r>
                      <a:endParaRPr lang="ru-RU" sz="1400" dirty="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400" dirty="0">
                          <a:effectLst/>
                        </a:rPr>
                        <a:t>4940</a:t>
                      </a:r>
                      <a:endParaRPr lang="ru-RU" sz="1400" dirty="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400">
                          <a:effectLst/>
                        </a:rPr>
                        <a:t>82</a:t>
                      </a:r>
                      <a:endParaRPr lang="ru-RU" sz="14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400" dirty="0">
                          <a:effectLst/>
                        </a:rPr>
                        <a:t>1,66</a:t>
                      </a:r>
                      <a:endParaRPr lang="ru-RU" sz="1400" dirty="0">
                        <a:effectLst/>
                        <a:latin typeface="Times New Roman"/>
                        <a:ea typeface="Times New Roman"/>
                        <a:cs typeface="Times New Roman"/>
                      </a:endParaRPr>
                    </a:p>
                  </a:txBody>
                  <a:tcPr marL="68580" marR="68580" marT="0" marB="0"/>
                </a:tc>
              </a:tr>
            </a:tbl>
          </a:graphicData>
        </a:graphic>
      </p:graphicFrame>
      <p:sp>
        <p:nvSpPr>
          <p:cNvPr id="11" name="Rectangle 6"/>
          <p:cNvSpPr>
            <a:spLocks noChangeArrowheads="1"/>
          </p:cNvSpPr>
          <p:nvPr/>
        </p:nvSpPr>
        <p:spPr bwMode="auto">
          <a:xfrm>
            <a:off x="683568" y="1752160"/>
            <a:ext cx="239418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1pPr>
            <a:lvl2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2pPr>
            <a:lvl3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3pPr>
            <a:lvl4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4pPr>
            <a:lvl5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5pPr>
            <a:lvl6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6pPr>
            <a:lvl7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7pPr>
            <a:lvl8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8pPr>
            <a:lvl9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tab pos="1609725" algn="l"/>
                <a:tab pos="3109913" algn="ctr"/>
              </a:tabLst>
            </a:pPr>
            <a:r>
              <a:rPr kumimoji="0" lang="kk-KZ" altLang="ru-RU" sz="1600" b="0" i="0" u="none" strike="noStrike" cap="none" normalizeH="0" baseline="0" dirty="0" smtClean="0">
                <a:ln>
                  <a:noFill/>
                </a:ln>
                <a:solidFill>
                  <a:schemeClr val="tx1"/>
                </a:solidFill>
                <a:effectLst/>
                <a:latin typeface="+mn-lt"/>
                <a:ea typeface="Times New Roman" pitchFamily="18" charset="0"/>
                <a:cs typeface="Arial" pitchFamily="34" charset="0"/>
              </a:rPr>
              <a:t>Кесте 1 - Пайыз анықтау </a:t>
            </a:r>
            <a:endParaRPr kumimoji="0" lang="kk-KZ" altLang="ru-RU" sz="1600" b="0" i="0" u="none" strike="noStrike" cap="none" normalizeH="0" baseline="0" dirty="0" smtClean="0">
              <a:ln>
                <a:noFill/>
              </a:ln>
              <a:solidFill>
                <a:schemeClr val="tx1"/>
              </a:solidFill>
              <a:effectLst/>
              <a:latin typeface="+mn-lt"/>
              <a:cs typeface="Arial" pitchFamily="34" charset="0"/>
            </a:endParaRPr>
          </a:p>
        </p:txBody>
      </p:sp>
      <p:graphicFrame>
        <p:nvGraphicFramePr>
          <p:cNvPr id="12" name="Объект 11"/>
          <p:cNvGraphicFramePr>
            <a:graphicFrameLocks noChangeAspect="1"/>
          </p:cNvGraphicFramePr>
          <p:nvPr>
            <p:extLst>
              <p:ext uri="{D42A27DB-BD31-4B8C-83A1-F6EECF244321}">
                <p14:modId xmlns:p14="http://schemas.microsoft.com/office/powerpoint/2010/main" val="3265870"/>
              </p:ext>
            </p:extLst>
          </p:nvPr>
        </p:nvGraphicFramePr>
        <p:xfrm>
          <a:off x="1403648" y="4221088"/>
          <a:ext cx="6552728" cy="563488"/>
        </p:xfrm>
        <a:graphic>
          <a:graphicData uri="http://schemas.openxmlformats.org/presentationml/2006/ole">
            <mc:AlternateContent xmlns:mc="http://schemas.openxmlformats.org/markup-compatibility/2006">
              <mc:Choice xmlns:v="urn:schemas-microsoft-com:vml" Requires="v">
                <p:oleObj spid="_x0000_s1046" r:id="rId3" imgW="3644900" imgH="406400" progId="Equation.3">
                  <p:embed/>
                </p:oleObj>
              </mc:Choice>
              <mc:Fallback>
                <p:oleObj r:id="rId3" imgW="3644900" imgH="406400" progId="Equation.3">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648" y="4221088"/>
                        <a:ext cx="6552728" cy="563488"/>
                      </a:xfrm>
                      <a:prstGeom prst="rect">
                        <a:avLst/>
                      </a:prstGeom>
                      <a:noFill/>
                      <a:ln>
                        <a:solidFill>
                          <a:schemeClr val="accent4">
                            <a:lumMod val="75000"/>
                          </a:schemeClr>
                        </a:solidFill>
                      </a:ln>
                    </p:spPr>
                  </p:pic>
                </p:oleObj>
              </mc:Fallback>
            </mc:AlternateContent>
          </a:graphicData>
        </a:graphic>
      </p:graphicFrame>
      <p:graphicFrame>
        <p:nvGraphicFramePr>
          <p:cNvPr id="13" name="Объект 12"/>
          <p:cNvGraphicFramePr>
            <a:graphicFrameLocks noChangeAspect="1"/>
          </p:cNvGraphicFramePr>
          <p:nvPr>
            <p:extLst>
              <p:ext uri="{D42A27DB-BD31-4B8C-83A1-F6EECF244321}">
                <p14:modId xmlns:p14="http://schemas.microsoft.com/office/powerpoint/2010/main" val="953328432"/>
              </p:ext>
            </p:extLst>
          </p:nvPr>
        </p:nvGraphicFramePr>
        <p:xfrm>
          <a:off x="5364088" y="4948016"/>
          <a:ext cx="2214330" cy="576064"/>
        </p:xfrm>
        <a:graphic>
          <a:graphicData uri="http://schemas.openxmlformats.org/presentationml/2006/ole">
            <mc:AlternateContent xmlns:mc="http://schemas.openxmlformats.org/markup-compatibility/2006">
              <mc:Choice xmlns:v="urn:schemas-microsoft-com:vml" Requires="v">
                <p:oleObj spid="_x0000_s1047" r:id="rId5" imgW="1587500" imgH="457200" progId="Equation.3">
                  <p:embed/>
                </p:oleObj>
              </mc:Choice>
              <mc:Fallback>
                <p:oleObj r:id="rId5" imgW="1587500" imgH="457200"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64088" y="4948016"/>
                        <a:ext cx="2214330" cy="576064"/>
                      </a:xfrm>
                      <a:prstGeom prst="rect">
                        <a:avLst/>
                      </a:prstGeom>
                      <a:noFill/>
                      <a:ln>
                        <a:solidFill>
                          <a:srgbClr val="C00000"/>
                        </a:solidFill>
                      </a:ln>
                    </p:spPr>
                  </p:pic>
                </p:oleObj>
              </mc:Fallback>
            </mc:AlternateContent>
          </a:graphicData>
        </a:graphic>
      </p:graphicFrame>
      <p:sp>
        <p:nvSpPr>
          <p:cNvPr id="14" name="Rectangle 9"/>
          <p:cNvSpPr>
            <a:spLocks noChangeArrowheads="1"/>
          </p:cNvSpPr>
          <p:nvPr/>
        </p:nvSpPr>
        <p:spPr bwMode="auto">
          <a:xfrm>
            <a:off x="395536" y="3789040"/>
            <a:ext cx="357405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50850" fontAlgn="base">
              <a:spcBef>
                <a:spcPct val="0"/>
              </a:spcBef>
              <a:spcAft>
                <a:spcPct val="0"/>
              </a:spcAft>
              <a:tabLst>
                <a:tab pos="1609725" algn="l"/>
                <a:tab pos="3109913" algn="ctr"/>
              </a:tabLst>
              <a:defRPr>
                <a:solidFill>
                  <a:schemeClr val="tx1"/>
                </a:solidFill>
                <a:latin typeface="Arial" pitchFamily="34" charset="0"/>
                <a:cs typeface="Arial" pitchFamily="34" charset="0"/>
              </a:defRPr>
            </a:lvl1pPr>
            <a:lvl2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2pPr>
            <a:lvl3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3pPr>
            <a:lvl4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4pPr>
            <a:lvl5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5pPr>
            <a:lvl6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6pPr>
            <a:lvl7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7pPr>
            <a:lvl8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8pPr>
            <a:lvl9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9pPr>
          </a:lstStyle>
          <a:p>
            <a:pPr marL="0" marR="0" lvl="0" indent="450850" algn="l" defTabSz="914400" rtl="0" eaLnBrk="1" fontAlgn="base" latinLnBrk="0" hangingPunct="1">
              <a:lnSpc>
                <a:spcPct val="100000"/>
              </a:lnSpc>
              <a:spcBef>
                <a:spcPct val="0"/>
              </a:spcBef>
              <a:spcAft>
                <a:spcPct val="0"/>
              </a:spcAft>
              <a:buClrTx/>
              <a:buSzTx/>
              <a:buFontTx/>
              <a:buNone/>
              <a:tabLst>
                <a:tab pos="1609725" algn="l"/>
                <a:tab pos="3109913" algn="ctr"/>
              </a:tabLst>
            </a:pPr>
            <a:r>
              <a:rPr kumimoji="0" lang="kk-KZ" altLang="ru-RU" sz="1600" b="0" i="0" u="none" strike="noStrike" cap="none" normalizeH="0" baseline="0" dirty="0" smtClean="0">
                <a:ln>
                  <a:noFill/>
                </a:ln>
                <a:solidFill>
                  <a:schemeClr val="tx1"/>
                </a:solidFill>
                <a:effectLst/>
                <a:latin typeface="+mn-lt"/>
                <a:ea typeface="Times New Roman" pitchFamily="18" charset="0"/>
                <a:cs typeface="Arial" pitchFamily="34" charset="0"/>
              </a:rPr>
              <a:t>Бес период ішінде орташа пайыз:</a:t>
            </a:r>
            <a:endParaRPr kumimoji="0" lang="ru-RU" altLang="ru-RU" sz="1600" b="0" i="0" u="none" strike="noStrike" cap="none" normalizeH="0" baseline="0" dirty="0" smtClean="0">
              <a:ln>
                <a:noFill/>
              </a:ln>
              <a:solidFill>
                <a:schemeClr val="tx1"/>
              </a:solidFill>
              <a:effectLst/>
              <a:latin typeface="+mn-lt"/>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tab pos="1609725" algn="l"/>
                <a:tab pos="3109913" algn="ctr"/>
              </a:tabLst>
            </a:pPr>
            <a:endParaRPr kumimoji="0" lang="ru-RU" altLang="ru-RU" sz="1600" b="0" i="0" u="none" strike="noStrike" cap="none" normalizeH="0" baseline="0" dirty="0" smtClean="0">
              <a:ln>
                <a:noFill/>
              </a:ln>
              <a:solidFill>
                <a:schemeClr val="tx1"/>
              </a:solidFill>
              <a:effectLst/>
              <a:latin typeface="+mn-lt"/>
              <a:cs typeface="Arial" pitchFamily="34" charset="0"/>
            </a:endParaRPr>
          </a:p>
        </p:txBody>
      </p:sp>
      <p:sp>
        <p:nvSpPr>
          <p:cNvPr id="18" name="Прямоугольник 17"/>
          <p:cNvSpPr/>
          <p:nvPr/>
        </p:nvSpPr>
        <p:spPr>
          <a:xfrm>
            <a:off x="683568" y="4948016"/>
            <a:ext cx="8136904" cy="338554"/>
          </a:xfrm>
          <a:prstGeom prst="rect">
            <a:avLst/>
          </a:prstGeom>
        </p:spPr>
        <p:txBody>
          <a:bodyPr wrap="square">
            <a:spAutoFit/>
          </a:bodyPr>
          <a:lstStyle/>
          <a:p>
            <a:r>
              <a:rPr lang="kk-KZ" sz="1600" dirty="0"/>
              <a:t>Бұдан күмәнді талаптар бойынша резерв сомасы:</a:t>
            </a:r>
            <a:endParaRPr lang="ru-RU" sz="1600" dirty="0"/>
          </a:p>
        </p:txBody>
      </p:sp>
      <p:sp>
        <p:nvSpPr>
          <p:cNvPr id="19" name="Прямоугольник 18"/>
          <p:cNvSpPr/>
          <p:nvPr/>
        </p:nvSpPr>
        <p:spPr>
          <a:xfrm>
            <a:off x="683568" y="5661248"/>
            <a:ext cx="7848872" cy="923330"/>
          </a:xfrm>
          <a:prstGeom prst="rect">
            <a:avLst/>
          </a:prstGeom>
        </p:spPr>
        <p:txBody>
          <a:bodyPr wrap="square">
            <a:spAutoFit/>
          </a:bodyPr>
          <a:lstStyle/>
          <a:p>
            <a:pPr algn="just"/>
            <a:r>
              <a:rPr lang="kk-KZ" dirty="0"/>
              <a:t>Есептік жыл соңында 7440 шотының дебеті бойынша және 1290 шотының кредиті бойынша (күмәнді талаптар резерві) 17,4 мың.теңге сомасына жазба жасалады.</a:t>
            </a:r>
            <a:endParaRPr lang="ru-RU" dirty="0"/>
          </a:p>
        </p:txBody>
      </p:sp>
    </p:spTree>
    <p:extLst>
      <p:ext uri="{BB962C8B-B14F-4D97-AF65-F5344CB8AC3E}">
        <p14:creationId xmlns:p14="http://schemas.microsoft.com/office/powerpoint/2010/main" val="1705491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0648"/>
            <a:ext cx="8363272" cy="864096"/>
          </a:xfrm>
        </p:spPr>
        <p:txBody>
          <a:bodyPr>
            <a:normAutofit/>
          </a:bodyPr>
          <a:lstStyle/>
          <a:p>
            <a:pPr algn="ctr"/>
            <a:r>
              <a:rPr lang="kk-KZ" sz="2000" b="1" dirty="0">
                <a:solidFill>
                  <a:srgbClr val="C00000"/>
                </a:solidFill>
                <a:latin typeface="+mn-lt"/>
              </a:rPr>
              <a:t>Төлеу мерзімі бойынша шоттарды есептеу </a:t>
            </a:r>
            <a:r>
              <a:rPr lang="kk-KZ" sz="2000" b="1" dirty="0" smtClean="0">
                <a:solidFill>
                  <a:srgbClr val="C00000"/>
                </a:solidFill>
                <a:latin typeface="+mn-lt"/>
              </a:rPr>
              <a:t>әдісі</a:t>
            </a:r>
            <a:r>
              <a:rPr lang="ru-RU" sz="2000" b="1" dirty="0">
                <a:solidFill>
                  <a:srgbClr val="C00000"/>
                </a:solidFill>
                <a:latin typeface="+mn-lt"/>
              </a:rPr>
              <a:t/>
            </a:r>
            <a:br>
              <a:rPr lang="ru-RU" sz="2000" b="1" dirty="0">
                <a:solidFill>
                  <a:srgbClr val="C00000"/>
                </a:solidFill>
                <a:latin typeface="+mn-lt"/>
              </a:rPr>
            </a:br>
            <a:endParaRPr lang="ru-RU" sz="2000" b="1" dirty="0">
              <a:solidFill>
                <a:srgbClr val="C00000"/>
              </a:solidFill>
              <a:latin typeface="+mn-lt"/>
            </a:endParaRPr>
          </a:p>
        </p:txBody>
      </p:sp>
      <p:sp>
        <p:nvSpPr>
          <p:cNvPr id="3" name="Объект 2"/>
          <p:cNvSpPr>
            <a:spLocks noGrp="1"/>
          </p:cNvSpPr>
          <p:nvPr>
            <p:ph idx="1"/>
          </p:nvPr>
        </p:nvSpPr>
        <p:spPr>
          <a:xfrm>
            <a:off x="611560" y="836712"/>
            <a:ext cx="8221736" cy="1728191"/>
          </a:xfrm>
        </p:spPr>
        <p:txBody>
          <a:bodyPr>
            <a:normAutofit fontScale="70000" lnSpcReduction="20000"/>
          </a:bodyPr>
          <a:lstStyle/>
          <a:p>
            <a:pPr>
              <a:lnSpc>
                <a:spcPct val="120000"/>
              </a:lnSpc>
              <a:spcBef>
                <a:spcPts val="0"/>
              </a:spcBef>
              <a:spcAft>
                <a:spcPts val="0"/>
              </a:spcAft>
            </a:pPr>
            <a:r>
              <a:rPr lang="kk-KZ" dirty="0" smtClean="0">
                <a:solidFill>
                  <a:srgbClr val="FF0000"/>
                </a:solidFill>
              </a:rPr>
              <a:t>Мысалы:</a:t>
            </a:r>
            <a:r>
              <a:rPr lang="kk-KZ" dirty="0" smtClean="0"/>
              <a:t> Хаттау </a:t>
            </a:r>
            <a:r>
              <a:rPr lang="kk-KZ" dirty="0"/>
              <a:t>нәтижесінде төленбеген ДҚ мөлшері 700 мың.теңгені құрайды. Төлеу мерзіміне қарай бұл мөлшерді келесідей бөлуге болады:</a:t>
            </a:r>
            <a:endParaRPr lang="ru-RU" dirty="0"/>
          </a:p>
          <a:p>
            <a:pPr lvl="0">
              <a:lnSpc>
                <a:spcPct val="120000"/>
              </a:lnSpc>
              <a:spcBef>
                <a:spcPts val="0"/>
              </a:spcBef>
              <a:spcAft>
                <a:spcPts val="0"/>
              </a:spcAft>
            </a:pPr>
            <a:r>
              <a:rPr lang="kk-KZ" dirty="0"/>
              <a:t>бірінші категория - 200 мың.теңге;</a:t>
            </a:r>
            <a:endParaRPr lang="ru-RU" dirty="0"/>
          </a:p>
          <a:p>
            <a:pPr lvl="0">
              <a:lnSpc>
                <a:spcPct val="120000"/>
              </a:lnSpc>
              <a:spcBef>
                <a:spcPts val="0"/>
              </a:spcBef>
              <a:spcAft>
                <a:spcPts val="0"/>
              </a:spcAft>
            </a:pPr>
            <a:r>
              <a:rPr lang="kk-KZ" dirty="0"/>
              <a:t>екінші категория - 170 мың.теңге;</a:t>
            </a:r>
            <a:endParaRPr lang="ru-RU" dirty="0"/>
          </a:p>
          <a:p>
            <a:pPr lvl="0">
              <a:lnSpc>
                <a:spcPct val="120000"/>
              </a:lnSpc>
              <a:spcBef>
                <a:spcPts val="0"/>
              </a:spcBef>
              <a:spcAft>
                <a:spcPts val="0"/>
              </a:spcAft>
            </a:pPr>
            <a:r>
              <a:rPr lang="kk-KZ" dirty="0"/>
              <a:t>үшінші категория - 100 мың.теңге; </a:t>
            </a:r>
            <a:endParaRPr lang="ru-RU" dirty="0"/>
          </a:p>
          <a:p>
            <a:pPr lvl="0">
              <a:lnSpc>
                <a:spcPct val="120000"/>
              </a:lnSpc>
              <a:spcBef>
                <a:spcPts val="0"/>
              </a:spcBef>
              <a:spcAft>
                <a:spcPts val="0"/>
              </a:spcAft>
            </a:pPr>
            <a:r>
              <a:rPr lang="kk-KZ" dirty="0"/>
              <a:t>төртінші категория - 150 мың.теңге;</a:t>
            </a:r>
            <a:endParaRPr lang="ru-RU" dirty="0"/>
          </a:p>
          <a:p>
            <a:pPr lvl="0">
              <a:lnSpc>
                <a:spcPct val="120000"/>
              </a:lnSpc>
              <a:spcBef>
                <a:spcPts val="0"/>
              </a:spcBef>
              <a:spcAft>
                <a:spcPts val="0"/>
              </a:spcAft>
            </a:pPr>
            <a:r>
              <a:rPr lang="kk-KZ" dirty="0"/>
              <a:t>бесінші категория - 80 мың.теңге.</a:t>
            </a:r>
            <a:endParaRPr lang="ru-RU" dirty="0"/>
          </a:p>
          <a:p>
            <a:pPr>
              <a:lnSpc>
                <a:spcPct val="120000"/>
              </a:lnSpc>
              <a:spcBef>
                <a:spcPts val="0"/>
              </a:spcBef>
              <a:spcAft>
                <a:spcPts val="0"/>
              </a:spcAft>
            </a:pPr>
            <a:endParaRPr lang="ru-RU" dirty="0"/>
          </a:p>
        </p:txBody>
      </p:sp>
      <p:sp>
        <p:nvSpPr>
          <p:cNvPr id="4" name="Прямоугольник 3"/>
          <p:cNvSpPr/>
          <p:nvPr/>
        </p:nvSpPr>
        <p:spPr>
          <a:xfrm>
            <a:off x="611560" y="2537621"/>
            <a:ext cx="3096104" cy="338554"/>
          </a:xfrm>
          <a:prstGeom prst="rect">
            <a:avLst/>
          </a:prstGeom>
        </p:spPr>
        <p:txBody>
          <a:bodyPr wrap="none">
            <a:spAutoFit/>
          </a:bodyPr>
          <a:lstStyle/>
          <a:p>
            <a:r>
              <a:rPr lang="kk-KZ" sz="1600" dirty="0"/>
              <a:t>Кесте 2 - Резерв көлемін анықтау</a:t>
            </a:r>
            <a:endParaRPr lang="ru-RU" sz="1600" dirty="0"/>
          </a:p>
        </p:txBody>
      </p:sp>
      <p:graphicFrame>
        <p:nvGraphicFramePr>
          <p:cNvPr id="5" name="Таблица 4"/>
          <p:cNvGraphicFramePr>
            <a:graphicFrameLocks noGrp="1"/>
          </p:cNvGraphicFramePr>
          <p:nvPr>
            <p:extLst>
              <p:ext uri="{D42A27DB-BD31-4B8C-83A1-F6EECF244321}">
                <p14:modId xmlns:p14="http://schemas.microsoft.com/office/powerpoint/2010/main" val="3602455735"/>
              </p:ext>
            </p:extLst>
          </p:nvPr>
        </p:nvGraphicFramePr>
        <p:xfrm>
          <a:off x="609576" y="2876175"/>
          <a:ext cx="8010513" cy="2313432"/>
        </p:xfrm>
        <a:graphic>
          <a:graphicData uri="http://schemas.openxmlformats.org/drawingml/2006/table">
            <a:tbl>
              <a:tblPr firstRow="1" firstCol="1" bandRow="1">
                <a:tableStyleId>{00A15C55-8517-42AA-B614-E9B94910E393}</a:tableStyleId>
              </a:tblPr>
              <a:tblGrid>
                <a:gridCol w="2236535"/>
                <a:gridCol w="1573265"/>
                <a:gridCol w="762601"/>
                <a:gridCol w="762601"/>
                <a:gridCol w="762601"/>
                <a:gridCol w="956455"/>
                <a:gridCol w="956455"/>
              </a:tblGrid>
              <a:tr h="0">
                <a:tc>
                  <a:txBody>
                    <a:bodyPr/>
                    <a:lstStyle/>
                    <a:p>
                      <a:pPr algn="ctr">
                        <a:lnSpc>
                          <a:spcPct val="115000"/>
                        </a:lnSpc>
                        <a:spcAft>
                          <a:spcPts val="0"/>
                        </a:spcAft>
                        <a:tabLst>
                          <a:tab pos="1609725" algn="l"/>
                          <a:tab pos="3110230" algn="ctr"/>
                        </a:tabLst>
                      </a:pPr>
                      <a:r>
                        <a:rPr lang="kk-KZ" sz="1200" dirty="0">
                          <a:solidFill>
                            <a:srgbClr val="002060"/>
                          </a:solidFill>
                          <a:effectLst/>
                        </a:rPr>
                        <a:t>ДҚ төлеу мерзімі</a:t>
                      </a:r>
                      <a:endParaRPr lang="ru-RU" sz="1000" dirty="0">
                        <a:solidFill>
                          <a:srgbClr val="00206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dirty="0">
                          <a:solidFill>
                            <a:srgbClr val="002060"/>
                          </a:solidFill>
                          <a:effectLst/>
                        </a:rPr>
                        <a:t>Сома, мың. теңге</a:t>
                      </a:r>
                      <a:endParaRPr lang="ru-RU" sz="1000" dirty="0">
                        <a:solidFill>
                          <a:srgbClr val="002060"/>
                        </a:solidFill>
                        <a:effectLst/>
                        <a:latin typeface="Times New Roman"/>
                        <a:ea typeface="Times New Roman"/>
                        <a:cs typeface="Times New Roman"/>
                      </a:endParaRPr>
                    </a:p>
                  </a:txBody>
                  <a:tcPr marL="68580" marR="68580" marT="0" marB="0"/>
                </a:tc>
                <a:tc gridSpan="3">
                  <a:txBody>
                    <a:bodyPr/>
                    <a:lstStyle/>
                    <a:p>
                      <a:pPr algn="ctr">
                        <a:lnSpc>
                          <a:spcPct val="115000"/>
                        </a:lnSpc>
                        <a:spcAft>
                          <a:spcPts val="0"/>
                        </a:spcAft>
                        <a:tabLst>
                          <a:tab pos="1609725" algn="l"/>
                          <a:tab pos="3110230" algn="ctr"/>
                        </a:tabLst>
                      </a:pPr>
                      <a:r>
                        <a:rPr lang="kk-KZ" sz="1200" dirty="0">
                          <a:solidFill>
                            <a:srgbClr val="002060"/>
                          </a:solidFill>
                          <a:effectLst/>
                        </a:rPr>
                        <a:t>Күмәнді деп саналатын талаптар, %</a:t>
                      </a:r>
                      <a:endParaRPr lang="ru-RU" sz="1000" dirty="0">
                        <a:solidFill>
                          <a:srgbClr val="002060"/>
                        </a:solidFill>
                        <a:effectLst/>
                        <a:latin typeface="Times New Roman"/>
                        <a:ea typeface="Times New Roman"/>
                        <a:cs typeface="Times New Roman"/>
                      </a:endParaRPr>
                    </a:p>
                  </a:txBody>
                  <a:tcPr marL="68580" marR="68580" marT="0" marB="0"/>
                </a:tc>
                <a:tc hMerge="1">
                  <a:txBody>
                    <a:bodyPr/>
                    <a:lstStyle/>
                    <a:p>
                      <a:endParaRPr lang="ru-RU"/>
                    </a:p>
                  </a:txBody>
                  <a:tcPr/>
                </a:tc>
                <a:tc hMerge="1">
                  <a:txBody>
                    <a:bodyPr/>
                    <a:lstStyle/>
                    <a:p>
                      <a:endParaRPr lang="ru-RU"/>
                    </a:p>
                  </a:txBody>
                  <a:tcPr/>
                </a:tc>
                <a:tc gridSpan="2">
                  <a:txBody>
                    <a:bodyPr/>
                    <a:lstStyle/>
                    <a:p>
                      <a:pPr algn="ctr">
                        <a:lnSpc>
                          <a:spcPct val="115000"/>
                        </a:lnSpc>
                        <a:spcAft>
                          <a:spcPts val="0"/>
                        </a:spcAft>
                        <a:tabLst>
                          <a:tab pos="1609725" algn="l"/>
                          <a:tab pos="3110230" algn="ctr"/>
                        </a:tabLst>
                      </a:pPr>
                      <a:r>
                        <a:rPr lang="kk-KZ" sz="1200" dirty="0">
                          <a:solidFill>
                            <a:srgbClr val="002060"/>
                          </a:solidFill>
                          <a:effectLst/>
                        </a:rPr>
                        <a:t>Күмәнді талаптар сомасы, мың. теңге</a:t>
                      </a:r>
                      <a:endParaRPr lang="ru-RU" sz="1000" dirty="0">
                        <a:solidFill>
                          <a:srgbClr val="002060"/>
                        </a:solidFill>
                        <a:effectLst/>
                        <a:latin typeface="Times New Roman"/>
                        <a:ea typeface="Times New Roman"/>
                        <a:cs typeface="Times New Roman"/>
                      </a:endParaRPr>
                    </a:p>
                  </a:txBody>
                  <a:tcPr marL="68580" marR="68580" marT="0" marB="0"/>
                </a:tc>
                <a:tc hMerge="1">
                  <a:txBody>
                    <a:bodyPr/>
                    <a:lstStyle/>
                    <a:p>
                      <a:endParaRPr lang="ru-RU"/>
                    </a:p>
                  </a:txBody>
                  <a:tcPr/>
                </a:tc>
              </a:tr>
              <a:tr h="0">
                <a:tc>
                  <a:txBody>
                    <a:bodyPr/>
                    <a:lstStyle/>
                    <a:p>
                      <a:pPr algn="just">
                        <a:lnSpc>
                          <a:spcPct val="115000"/>
                        </a:lnSpc>
                        <a:spcAft>
                          <a:spcPts val="0"/>
                        </a:spcAft>
                        <a:tabLst>
                          <a:tab pos="1609725" algn="l"/>
                          <a:tab pos="3110230" algn="ctr"/>
                        </a:tabLst>
                      </a:pPr>
                      <a:r>
                        <a:rPr lang="kk-KZ" sz="1200" dirty="0">
                          <a:solidFill>
                            <a:srgbClr val="002060"/>
                          </a:solidFill>
                          <a:effectLst/>
                        </a:rPr>
                        <a:t>Төлеу мерзімі келмеген</a:t>
                      </a:r>
                      <a:endParaRPr lang="ru-RU" sz="1000" dirty="0">
                        <a:solidFill>
                          <a:srgbClr val="00206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200</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14</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5</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1</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28</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10</a:t>
                      </a:r>
                      <a:endParaRPr lang="ru-RU" sz="1000">
                        <a:effectLst/>
                        <a:latin typeface="Times New Roman"/>
                        <a:ea typeface="Times New Roman"/>
                        <a:cs typeface="Times New Roman"/>
                      </a:endParaRPr>
                    </a:p>
                  </a:txBody>
                  <a:tcPr marL="68580" marR="68580" marT="0" marB="0"/>
                </a:tc>
              </a:tr>
              <a:tr h="0">
                <a:tc>
                  <a:txBody>
                    <a:bodyPr/>
                    <a:lstStyle/>
                    <a:p>
                      <a:pPr algn="just">
                        <a:lnSpc>
                          <a:spcPct val="115000"/>
                        </a:lnSpc>
                        <a:spcAft>
                          <a:spcPts val="0"/>
                        </a:spcAft>
                        <a:tabLst>
                          <a:tab pos="1609725" algn="l"/>
                          <a:tab pos="3110230" algn="ctr"/>
                        </a:tabLst>
                      </a:pPr>
                      <a:r>
                        <a:rPr lang="kk-KZ" sz="1200" dirty="0">
                          <a:solidFill>
                            <a:srgbClr val="002060"/>
                          </a:solidFill>
                          <a:effectLst/>
                        </a:rPr>
                        <a:t>1 күннен 30 күнге дейінгі төлеу мерзімді</a:t>
                      </a:r>
                      <a:endParaRPr lang="ru-RU" sz="1000" dirty="0">
                        <a:solidFill>
                          <a:srgbClr val="00206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170</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16</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10</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3</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27,2</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17</a:t>
                      </a:r>
                      <a:endParaRPr lang="ru-RU" sz="1000">
                        <a:effectLst/>
                        <a:latin typeface="Times New Roman"/>
                        <a:ea typeface="Times New Roman"/>
                        <a:cs typeface="Times New Roman"/>
                      </a:endParaRPr>
                    </a:p>
                  </a:txBody>
                  <a:tcPr marL="68580" marR="68580" marT="0" marB="0"/>
                </a:tc>
              </a:tr>
              <a:tr h="0">
                <a:tc>
                  <a:txBody>
                    <a:bodyPr/>
                    <a:lstStyle/>
                    <a:p>
                      <a:pPr algn="just">
                        <a:lnSpc>
                          <a:spcPct val="115000"/>
                        </a:lnSpc>
                        <a:spcAft>
                          <a:spcPts val="0"/>
                        </a:spcAft>
                        <a:tabLst>
                          <a:tab pos="1609725" algn="l"/>
                          <a:tab pos="3110230" algn="ctr"/>
                        </a:tabLst>
                      </a:pPr>
                      <a:r>
                        <a:rPr lang="kk-KZ" sz="1200" dirty="0">
                          <a:solidFill>
                            <a:srgbClr val="002060"/>
                          </a:solidFill>
                          <a:effectLst/>
                        </a:rPr>
                        <a:t>31 күннен 60 күнге дейінгі төлеу мерзімді</a:t>
                      </a:r>
                      <a:endParaRPr lang="ru-RU" sz="1000" dirty="0">
                        <a:solidFill>
                          <a:srgbClr val="00206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100</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12</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20</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5</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12</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20</a:t>
                      </a:r>
                      <a:endParaRPr lang="ru-RU" sz="1000">
                        <a:effectLst/>
                        <a:latin typeface="Times New Roman"/>
                        <a:ea typeface="Times New Roman"/>
                        <a:cs typeface="Times New Roman"/>
                      </a:endParaRPr>
                    </a:p>
                  </a:txBody>
                  <a:tcPr marL="68580" marR="68580" marT="0" marB="0"/>
                </a:tc>
              </a:tr>
              <a:tr h="0">
                <a:tc>
                  <a:txBody>
                    <a:bodyPr/>
                    <a:lstStyle/>
                    <a:p>
                      <a:pPr algn="just">
                        <a:lnSpc>
                          <a:spcPct val="115000"/>
                        </a:lnSpc>
                        <a:spcAft>
                          <a:spcPts val="0"/>
                        </a:spcAft>
                        <a:tabLst>
                          <a:tab pos="1609725" algn="l"/>
                          <a:tab pos="3110230" algn="ctr"/>
                        </a:tabLst>
                      </a:pPr>
                      <a:r>
                        <a:rPr lang="kk-KZ" sz="1200" dirty="0">
                          <a:solidFill>
                            <a:srgbClr val="002060"/>
                          </a:solidFill>
                          <a:effectLst/>
                        </a:rPr>
                        <a:t>61 күннен 90 күнге дейінгі төлеу мерзімді</a:t>
                      </a:r>
                      <a:endParaRPr lang="ru-RU" sz="1000" dirty="0">
                        <a:solidFill>
                          <a:srgbClr val="00206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150</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27</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40</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10</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40,5</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dirty="0">
                          <a:effectLst/>
                        </a:rPr>
                        <a:t>60</a:t>
                      </a:r>
                      <a:endParaRPr lang="ru-RU" sz="1000" dirty="0">
                        <a:effectLst/>
                        <a:latin typeface="Times New Roman"/>
                        <a:ea typeface="Times New Roman"/>
                        <a:cs typeface="Times New Roman"/>
                      </a:endParaRPr>
                    </a:p>
                  </a:txBody>
                  <a:tcPr marL="68580" marR="68580" marT="0" marB="0"/>
                </a:tc>
              </a:tr>
              <a:tr h="0">
                <a:tc>
                  <a:txBody>
                    <a:bodyPr/>
                    <a:lstStyle/>
                    <a:p>
                      <a:pPr algn="just">
                        <a:lnSpc>
                          <a:spcPct val="115000"/>
                        </a:lnSpc>
                        <a:spcAft>
                          <a:spcPts val="0"/>
                        </a:spcAft>
                        <a:tabLst>
                          <a:tab pos="1609725" algn="l"/>
                          <a:tab pos="3110230" algn="ctr"/>
                        </a:tabLst>
                      </a:pPr>
                      <a:r>
                        <a:rPr lang="kk-KZ" sz="1200" dirty="0">
                          <a:solidFill>
                            <a:srgbClr val="002060"/>
                          </a:solidFill>
                          <a:effectLst/>
                        </a:rPr>
                        <a:t>90 күннен көп төлеу мерзімді</a:t>
                      </a:r>
                      <a:endParaRPr lang="ru-RU" sz="1000" dirty="0">
                        <a:solidFill>
                          <a:srgbClr val="00206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80</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43</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50</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30</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34,4</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40</a:t>
                      </a:r>
                      <a:endParaRPr lang="ru-RU" sz="1000">
                        <a:effectLst/>
                        <a:latin typeface="Times New Roman"/>
                        <a:ea typeface="Times New Roman"/>
                        <a:cs typeface="Times New Roman"/>
                      </a:endParaRPr>
                    </a:p>
                  </a:txBody>
                  <a:tcPr marL="68580" marR="68580" marT="0" marB="0"/>
                </a:tc>
              </a:tr>
              <a:tr h="0">
                <a:tc>
                  <a:txBody>
                    <a:bodyPr/>
                    <a:lstStyle/>
                    <a:p>
                      <a:pPr algn="just">
                        <a:lnSpc>
                          <a:spcPct val="115000"/>
                        </a:lnSpc>
                        <a:spcAft>
                          <a:spcPts val="0"/>
                        </a:spcAft>
                        <a:tabLst>
                          <a:tab pos="1609725" algn="l"/>
                          <a:tab pos="3110230" algn="ctr"/>
                        </a:tabLst>
                      </a:pPr>
                      <a:r>
                        <a:rPr lang="kk-KZ" sz="1200" dirty="0">
                          <a:solidFill>
                            <a:srgbClr val="002060"/>
                          </a:solidFill>
                          <a:effectLst/>
                        </a:rPr>
                        <a:t>Қорытынды </a:t>
                      </a:r>
                      <a:endParaRPr lang="ru-RU" sz="1000" dirty="0">
                        <a:solidFill>
                          <a:srgbClr val="00206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700</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 </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 </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 </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a:effectLst/>
                        </a:rPr>
                        <a:t> </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tabLst>
                          <a:tab pos="1609725" algn="l"/>
                          <a:tab pos="3110230" algn="ctr"/>
                        </a:tabLst>
                      </a:pPr>
                      <a:r>
                        <a:rPr lang="kk-KZ" sz="1200" dirty="0">
                          <a:effectLst/>
                        </a:rPr>
                        <a:t> </a:t>
                      </a:r>
                      <a:endParaRPr lang="ru-RU" sz="1000" dirty="0">
                        <a:effectLst/>
                        <a:latin typeface="Times New Roman"/>
                        <a:ea typeface="Times New Roman"/>
                        <a:cs typeface="Times New Roman"/>
                      </a:endParaRPr>
                    </a:p>
                  </a:txBody>
                  <a:tcPr marL="68580" marR="68580" marT="0" marB="0"/>
                </a:tc>
              </a:tr>
            </a:tbl>
          </a:graphicData>
        </a:graphic>
      </p:graphicFrame>
      <p:sp>
        <p:nvSpPr>
          <p:cNvPr id="6" name="Прямоугольник 5"/>
          <p:cNvSpPr/>
          <p:nvPr/>
        </p:nvSpPr>
        <p:spPr>
          <a:xfrm>
            <a:off x="395536" y="5229200"/>
            <a:ext cx="8280920" cy="1323439"/>
          </a:xfrm>
          <a:prstGeom prst="rect">
            <a:avLst/>
          </a:prstGeom>
        </p:spPr>
        <p:txBody>
          <a:bodyPr wrap="square">
            <a:spAutoFit/>
          </a:bodyPr>
          <a:lstStyle/>
          <a:p>
            <a:pPr algn="just"/>
            <a:r>
              <a:rPr lang="kk-KZ" sz="1600" dirty="0"/>
              <a:t>Егер төлету шаралары бәрі қолданылса және сәтсіз болса, онда бухгалтерлік есепте саналатын үш жыл өткен соң ұзақ мерзімді ДҚ-ны кәсіпорын жоюы мүмкін. Ол күмәнді талаптар бойынша құрылған резерв, период шығыны немесе несиеге берілген тауар сатылымының шығыны арқасында жойылады және екі жыл ішінде баланстан кейінгі есептерді ескеру керек.</a:t>
            </a:r>
            <a:endParaRPr lang="ru-RU" sz="1600" dirty="0"/>
          </a:p>
        </p:txBody>
      </p:sp>
    </p:spTree>
    <p:extLst>
      <p:ext uri="{BB962C8B-B14F-4D97-AF65-F5344CB8AC3E}">
        <p14:creationId xmlns:p14="http://schemas.microsoft.com/office/powerpoint/2010/main" val="3403095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2718"/>
            <a:ext cx="8147248" cy="1371600"/>
          </a:xfrm>
        </p:spPr>
        <p:txBody>
          <a:bodyPr>
            <a:noAutofit/>
          </a:bodyPr>
          <a:lstStyle/>
          <a:p>
            <a:pPr algn="ctr"/>
            <a:r>
              <a:rPr lang="kk-KZ" sz="2400" b="1" dirty="0">
                <a:solidFill>
                  <a:srgbClr val="C00000"/>
                </a:solidFill>
                <a:latin typeface="+mn-lt"/>
              </a:rPr>
              <a:t>Дебиторлық берешектің функционалдық аудитінің бағдарламасы</a:t>
            </a:r>
            <a:r>
              <a:rPr lang="ru-RU" sz="2400" b="1" dirty="0">
                <a:solidFill>
                  <a:srgbClr val="C00000"/>
                </a:solidFill>
                <a:latin typeface="+mn-lt"/>
              </a:rPr>
              <a:t/>
            </a:r>
            <a:br>
              <a:rPr lang="ru-RU" sz="2400" b="1" dirty="0">
                <a:solidFill>
                  <a:srgbClr val="C00000"/>
                </a:solidFill>
                <a:latin typeface="+mn-lt"/>
              </a:rPr>
            </a:br>
            <a:endParaRPr lang="ru-RU" sz="2400" b="1" dirty="0">
              <a:solidFill>
                <a:srgbClr val="C00000"/>
              </a:solidFill>
              <a:latin typeface="+mn-lt"/>
            </a:endParaRPr>
          </a:p>
        </p:txBody>
      </p:sp>
      <p:graphicFrame>
        <p:nvGraphicFramePr>
          <p:cNvPr id="4" name="Таблица 3"/>
          <p:cNvGraphicFramePr>
            <a:graphicFrameLocks noGrp="1"/>
          </p:cNvGraphicFramePr>
          <p:nvPr>
            <p:extLst>
              <p:ext uri="{D42A27DB-BD31-4B8C-83A1-F6EECF244321}">
                <p14:modId xmlns:p14="http://schemas.microsoft.com/office/powerpoint/2010/main" val="100401206"/>
              </p:ext>
            </p:extLst>
          </p:nvPr>
        </p:nvGraphicFramePr>
        <p:xfrm>
          <a:off x="467544" y="1412776"/>
          <a:ext cx="3960440" cy="5257800"/>
        </p:xfrm>
        <a:graphic>
          <a:graphicData uri="http://schemas.openxmlformats.org/drawingml/2006/table">
            <a:tbl>
              <a:tblPr firstRow="1" firstCol="1" lastRow="1" lastCol="1" bandRow="1" bandCol="1">
                <a:tableStyleId>{5940675A-B579-460E-94D1-54222C63F5DA}</a:tableStyleId>
              </a:tblPr>
              <a:tblGrid>
                <a:gridCol w="1485165"/>
                <a:gridCol w="2475275"/>
              </a:tblGrid>
              <a:tr h="375470">
                <a:tc>
                  <a:txBody>
                    <a:bodyPr/>
                    <a:lstStyle/>
                    <a:p>
                      <a:pPr algn="just">
                        <a:lnSpc>
                          <a:spcPct val="115000"/>
                        </a:lnSpc>
                        <a:spcAft>
                          <a:spcPts val="0"/>
                        </a:spcAft>
                      </a:pPr>
                      <a:r>
                        <a:rPr lang="kk-KZ" sz="1200">
                          <a:solidFill>
                            <a:schemeClr val="tx1"/>
                          </a:solidFill>
                          <a:effectLst/>
                        </a:rPr>
                        <a:t>       Аудит процедуралары                       </a:t>
                      </a:r>
                      <a:endParaRPr lang="ru-RU" sz="1200">
                        <a:solidFill>
                          <a:schemeClr val="tx1"/>
                        </a:solidFill>
                        <a:effectLst/>
                        <a:latin typeface="Times New Roman"/>
                        <a:ea typeface="Times New Roman"/>
                        <a:cs typeface="Times New Roman"/>
                      </a:endParaRPr>
                    </a:p>
                  </a:txBody>
                  <a:tcPr marL="43658" marR="43658" marT="0" marB="0"/>
                </a:tc>
                <a:tc>
                  <a:txBody>
                    <a:bodyPr/>
                    <a:lstStyle/>
                    <a:p>
                      <a:pPr algn="just">
                        <a:lnSpc>
                          <a:spcPct val="115000"/>
                        </a:lnSpc>
                        <a:spcAft>
                          <a:spcPts val="0"/>
                        </a:spcAft>
                      </a:pPr>
                      <a:r>
                        <a:rPr lang="kk-KZ" sz="1200">
                          <a:solidFill>
                            <a:schemeClr val="tx1"/>
                          </a:solidFill>
                          <a:effectLst/>
                        </a:rPr>
                        <a:t>Ақпарат көздері, бағалау тәсілдері мен критерийлері</a:t>
                      </a:r>
                      <a:endParaRPr lang="ru-RU" sz="1200">
                        <a:solidFill>
                          <a:schemeClr val="tx1"/>
                        </a:solidFill>
                        <a:effectLst/>
                        <a:latin typeface="Times New Roman"/>
                        <a:ea typeface="Times New Roman"/>
                        <a:cs typeface="Times New Roman"/>
                      </a:endParaRPr>
                    </a:p>
                  </a:txBody>
                  <a:tcPr marL="43658" marR="43658" marT="0" marB="0"/>
                </a:tc>
              </a:tr>
              <a:tr h="187736">
                <a:tc>
                  <a:txBody>
                    <a:bodyPr/>
                    <a:lstStyle/>
                    <a:p>
                      <a:pPr algn="ctr">
                        <a:lnSpc>
                          <a:spcPct val="115000"/>
                        </a:lnSpc>
                        <a:spcAft>
                          <a:spcPts val="0"/>
                        </a:spcAft>
                      </a:pPr>
                      <a:r>
                        <a:rPr lang="kk-KZ" sz="1200">
                          <a:solidFill>
                            <a:schemeClr val="tx1"/>
                          </a:solidFill>
                          <a:effectLst/>
                        </a:rPr>
                        <a:t>1</a:t>
                      </a:r>
                      <a:endParaRPr lang="ru-RU" sz="1200">
                        <a:solidFill>
                          <a:schemeClr val="tx1"/>
                        </a:solidFill>
                        <a:effectLst/>
                        <a:latin typeface="Times New Roman"/>
                        <a:ea typeface="Times New Roman"/>
                        <a:cs typeface="Times New Roman"/>
                      </a:endParaRPr>
                    </a:p>
                  </a:txBody>
                  <a:tcPr marL="43658" marR="43658" marT="0" marB="0"/>
                </a:tc>
                <a:tc>
                  <a:txBody>
                    <a:bodyPr/>
                    <a:lstStyle/>
                    <a:p>
                      <a:pPr algn="ctr">
                        <a:lnSpc>
                          <a:spcPct val="115000"/>
                        </a:lnSpc>
                        <a:spcAft>
                          <a:spcPts val="0"/>
                        </a:spcAft>
                      </a:pPr>
                      <a:r>
                        <a:rPr lang="kk-KZ" sz="1200">
                          <a:solidFill>
                            <a:schemeClr val="tx1"/>
                          </a:solidFill>
                          <a:effectLst/>
                        </a:rPr>
                        <a:t>2</a:t>
                      </a:r>
                      <a:endParaRPr lang="ru-RU" sz="1200">
                        <a:solidFill>
                          <a:schemeClr val="tx1"/>
                        </a:solidFill>
                        <a:effectLst/>
                        <a:latin typeface="Times New Roman"/>
                        <a:ea typeface="Times New Roman"/>
                        <a:cs typeface="Times New Roman"/>
                      </a:endParaRPr>
                    </a:p>
                  </a:txBody>
                  <a:tcPr marL="43658" marR="43658" marT="0" marB="0"/>
                </a:tc>
              </a:tr>
              <a:tr h="750940">
                <a:tc>
                  <a:txBody>
                    <a:bodyPr/>
                    <a:lstStyle/>
                    <a:p>
                      <a:pPr algn="just">
                        <a:lnSpc>
                          <a:spcPct val="115000"/>
                        </a:lnSpc>
                        <a:spcAft>
                          <a:spcPts val="0"/>
                        </a:spcAft>
                      </a:pPr>
                      <a:r>
                        <a:rPr lang="kk-KZ" sz="1200" dirty="0">
                          <a:solidFill>
                            <a:schemeClr val="tx1"/>
                          </a:solidFill>
                          <a:effectLst/>
                        </a:rPr>
                        <a:t>1. Келісім-шарттың міндеттемелерін орындау мен дебиторлық берешектің шынайлылығын тексеру</a:t>
                      </a:r>
                      <a:endParaRPr lang="ru-RU" sz="1200" dirty="0">
                        <a:solidFill>
                          <a:schemeClr val="tx1"/>
                        </a:solidFill>
                        <a:effectLst/>
                        <a:latin typeface="Times New Roman"/>
                        <a:ea typeface="Times New Roman"/>
                        <a:cs typeface="Times New Roman"/>
                      </a:endParaRPr>
                    </a:p>
                  </a:txBody>
                  <a:tcPr marL="43658" marR="43658" marT="0" marB="0"/>
                </a:tc>
                <a:tc>
                  <a:txBody>
                    <a:bodyPr/>
                    <a:lstStyle/>
                    <a:p>
                      <a:pPr algn="just">
                        <a:lnSpc>
                          <a:spcPct val="115000"/>
                        </a:lnSpc>
                        <a:spcAft>
                          <a:spcPts val="0"/>
                        </a:spcAft>
                      </a:pPr>
                      <a:r>
                        <a:rPr lang="kk-KZ" sz="1200">
                          <a:solidFill>
                            <a:schemeClr val="tx1"/>
                          </a:solidFill>
                          <a:effectLst/>
                        </a:rPr>
                        <a:t>Жабдықтау-келісім-шарттар, шарттарды, жабдықтаушыларды, шот-фактураларды, нарядтарды, тапсырыстарды тіркеу журналдары</a:t>
                      </a:r>
                      <a:endParaRPr lang="ru-RU" sz="1200">
                        <a:solidFill>
                          <a:schemeClr val="tx1"/>
                        </a:solidFill>
                        <a:effectLst/>
                        <a:latin typeface="Times New Roman"/>
                        <a:ea typeface="Times New Roman"/>
                        <a:cs typeface="Times New Roman"/>
                      </a:endParaRPr>
                    </a:p>
                  </a:txBody>
                  <a:tcPr marL="43658" marR="43658" marT="0" marB="0"/>
                </a:tc>
              </a:tr>
              <a:tr h="750940">
                <a:tc>
                  <a:txBody>
                    <a:bodyPr/>
                    <a:lstStyle/>
                    <a:p>
                      <a:pPr algn="just">
                        <a:lnSpc>
                          <a:spcPct val="115000"/>
                        </a:lnSpc>
                        <a:spcAft>
                          <a:spcPts val="0"/>
                        </a:spcAft>
                      </a:pPr>
                      <a:r>
                        <a:rPr lang="kk-KZ" sz="1200">
                          <a:solidFill>
                            <a:schemeClr val="tx1"/>
                          </a:solidFill>
                          <a:effectLst/>
                        </a:rPr>
                        <a:t>2. Дебиторлық берешек есебі, жабдықтауды және оларға төлеуді бақылау функцияларын орындауды талдау</a:t>
                      </a:r>
                      <a:endParaRPr lang="ru-RU" sz="1200">
                        <a:solidFill>
                          <a:schemeClr val="tx1"/>
                        </a:solidFill>
                        <a:effectLst/>
                        <a:latin typeface="Times New Roman"/>
                        <a:ea typeface="Times New Roman"/>
                        <a:cs typeface="Times New Roman"/>
                      </a:endParaRPr>
                    </a:p>
                  </a:txBody>
                  <a:tcPr marL="43658" marR="43658" marT="0" marB="0"/>
                </a:tc>
                <a:tc>
                  <a:txBody>
                    <a:bodyPr/>
                    <a:lstStyle/>
                    <a:p>
                      <a:pPr algn="just">
                        <a:lnSpc>
                          <a:spcPct val="115000"/>
                        </a:lnSpc>
                        <a:spcAft>
                          <a:spcPts val="0"/>
                        </a:spcAft>
                      </a:pPr>
                      <a:r>
                        <a:rPr lang="kk-KZ" sz="1200" dirty="0">
                          <a:solidFill>
                            <a:schemeClr val="tx1"/>
                          </a:solidFill>
                          <a:effectLst/>
                        </a:rPr>
                        <a:t>Есеп, аудит және ішкі бақылау-стандарттары, нұсқаулықтар, бұйрықтар, өкімдер, бастапқы құжаттар, 1200 және т.с.с. шоттар</a:t>
                      </a:r>
                      <a:endParaRPr lang="ru-RU" sz="1200" dirty="0">
                        <a:solidFill>
                          <a:schemeClr val="tx1"/>
                        </a:solidFill>
                        <a:effectLst/>
                        <a:latin typeface="Times New Roman"/>
                        <a:ea typeface="Times New Roman"/>
                        <a:cs typeface="Times New Roman"/>
                      </a:endParaRPr>
                    </a:p>
                  </a:txBody>
                  <a:tcPr marL="43658" marR="43658" marT="0" marB="0"/>
                </a:tc>
              </a:tr>
              <a:tr h="1314146">
                <a:tc>
                  <a:txBody>
                    <a:bodyPr/>
                    <a:lstStyle/>
                    <a:p>
                      <a:pPr algn="just">
                        <a:lnSpc>
                          <a:spcPct val="115000"/>
                        </a:lnSpc>
                        <a:spcAft>
                          <a:spcPts val="0"/>
                        </a:spcAft>
                      </a:pPr>
                      <a:r>
                        <a:rPr lang="kk-KZ" sz="1200">
                          <a:solidFill>
                            <a:schemeClr val="tx1"/>
                          </a:solidFill>
                          <a:effectLst/>
                        </a:rPr>
                        <a:t>3. Мәліметтерді жинау мен дебиторлық берешек түрлері, көлем және мерзімдер бойынша жіктеу</a:t>
                      </a:r>
                      <a:endParaRPr lang="ru-RU" sz="1200">
                        <a:solidFill>
                          <a:schemeClr val="tx1"/>
                        </a:solidFill>
                        <a:effectLst/>
                        <a:latin typeface="Times New Roman"/>
                        <a:ea typeface="Times New Roman"/>
                        <a:cs typeface="Times New Roman"/>
                      </a:endParaRPr>
                    </a:p>
                  </a:txBody>
                  <a:tcPr marL="43658" marR="43658" marT="0" marB="0"/>
                </a:tc>
                <a:tc>
                  <a:txBody>
                    <a:bodyPr/>
                    <a:lstStyle/>
                    <a:p>
                      <a:pPr algn="just">
                        <a:lnSpc>
                          <a:spcPct val="115000"/>
                        </a:lnSpc>
                        <a:spcAft>
                          <a:spcPts val="0"/>
                        </a:spcAft>
                      </a:pPr>
                      <a:r>
                        <a:rPr lang="kk-KZ" sz="1200" dirty="0">
                          <a:solidFill>
                            <a:schemeClr val="tx1"/>
                          </a:solidFill>
                          <a:effectLst/>
                        </a:rPr>
                        <a:t>Сатып алушылармен, есеп беретін адамдармен, кәсіпорын қызметкерлерімен және басқа дебиторлармен есептесуді түгендеу материалдары (түгендеу мен есептерді салыстыру, дебиторлардың қатынас хаттары және т.б.)</a:t>
                      </a:r>
                      <a:endParaRPr lang="ru-RU" sz="1200" dirty="0">
                        <a:solidFill>
                          <a:schemeClr val="tx1"/>
                        </a:solidFill>
                        <a:effectLst/>
                        <a:latin typeface="Times New Roman"/>
                        <a:ea typeface="Times New Roman"/>
                        <a:cs typeface="Times New Roman"/>
                      </a:endParaRPr>
                    </a:p>
                  </a:txBody>
                  <a:tcPr marL="43658" marR="43658" marT="0" marB="0"/>
                </a:tc>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1433507404"/>
              </p:ext>
            </p:extLst>
          </p:nvPr>
        </p:nvGraphicFramePr>
        <p:xfrm>
          <a:off x="4535488" y="1412776"/>
          <a:ext cx="4356992" cy="2944368"/>
        </p:xfrm>
        <a:graphic>
          <a:graphicData uri="http://schemas.openxmlformats.org/drawingml/2006/table">
            <a:tbl>
              <a:tblPr firstRow="1" firstCol="1" lastRow="1" lastCol="1" bandRow="1" bandCol="1">
                <a:tableStyleId>{5940675A-B579-460E-94D1-54222C63F5DA}</a:tableStyleId>
              </a:tblPr>
              <a:tblGrid>
                <a:gridCol w="1940703"/>
                <a:gridCol w="2416289"/>
              </a:tblGrid>
              <a:tr h="821032">
                <a:tc>
                  <a:txBody>
                    <a:bodyPr/>
                    <a:lstStyle/>
                    <a:p>
                      <a:pPr algn="just">
                        <a:lnSpc>
                          <a:spcPct val="115000"/>
                        </a:lnSpc>
                        <a:spcAft>
                          <a:spcPts val="0"/>
                        </a:spcAft>
                      </a:pPr>
                      <a:r>
                        <a:rPr lang="kk-KZ" sz="1200" dirty="0">
                          <a:solidFill>
                            <a:schemeClr val="tx1"/>
                          </a:solidFill>
                          <a:effectLst/>
                        </a:rPr>
                        <a:t>4. Дебиторлық берешектің жағдайын дебиторлармен есеп айырысуларды түгендеу, өткізу жолымен тексеру</a:t>
                      </a:r>
                      <a:endParaRPr lang="ru-RU" sz="1200" dirty="0">
                        <a:solidFill>
                          <a:schemeClr val="tx1"/>
                        </a:solidFill>
                        <a:effectLst/>
                        <a:latin typeface="Times New Roman"/>
                        <a:ea typeface="Times New Roman"/>
                        <a:cs typeface="Times New Roman"/>
                      </a:endParaRPr>
                    </a:p>
                  </a:txBody>
                  <a:tcPr marL="43658" marR="43658" marT="0" marB="0"/>
                </a:tc>
                <a:tc rowSpan="3">
                  <a:txBody>
                    <a:bodyPr/>
                    <a:lstStyle/>
                    <a:p>
                      <a:pPr algn="just">
                        <a:lnSpc>
                          <a:spcPct val="115000"/>
                        </a:lnSpc>
                        <a:spcAft>
                          <a:spcPts val="0"/>
                        </a:spcAft>
                      </a:pPr>
                      <a:r>
                        <a:rPr lang="kk-KZ" sz="1200" dirty="0">
                          <a:solidFill>
                            <a:schemeClr val="tx1"/>
                          </a:solidFill>
                          <a:effectLst/>
                        </a:rPr>
                        <a:t>Бас кітап, 10 журнал-ордер, «Күмәнді талаптар бойынша резервтер» аналитикалық есептің 1200 бөлікшесінің «Сатып алушылар мен тап сырыс берушілердің берешегі» шоттары бойынша мәліметтерді кәсіпорын басшысының дебиторлық берешекті есептен шығаруға арналған бұйрығы </a:t>
                      </a:r>
                      <a:endParaRPr lang="ru-RU" sz="1200" dirty="0">
                        <a:solidFill>
                          <a:schemeClr val="tx1"/>
                        </a:solidFill>
                        <a:effectLst/>
                        <a:latin typeface="Times New Roman"/>
                        <a:ea typeface="Times New Roman"/>
                        <a:cs typeface="Times New Roman"/>
                      </a:endParaRPr>
                    </a:p>
                  </a:txBody>
                  <a:tcPr marL="43658" marR="43658" marT="0" marB="0"/>
                </a:tc>
              </a:tr>
              <a:tr h="563206">
                <a:tc>
                  <a:txBody>
                    <a:bodyPr/>
                    <a:lstStyle/>
                    <a:p>
                      <a:pPr algn="just">
                        <a:lnSpc>
                          <a:spcPct val="115000"/>
                        </a:lnSpc>
                        <a:spcAft>
                          <a:spcPts val="0"/>
                        </a:spcAft>
                      </a:pPr>
                      <a:r>
                        <a:rPr lang="kk-KZ" sz="1200" dirty="0">
                          <a:solidFill>
                            <a:schemeClr val="tx1"/>
                          </a:solidFill>
                          <a:effectLst/>
                        </a:rPr>
                        <a:t>5. Дебиторлық берешектің жаратылысы мен көлемін талдау және төлемеу себептерін анықтау</a:t>
                      </a:r>
                      <a:endParaRPr lang="ru-RU" sz="1200" dirty="0">
                        <a:solidFill>
                          <a:schemeClr val="tx1"/>
                        </a:solidFill>
                        <a:effectLst/>
                        <a:latin typeface="Times New Roman"/>
                        <a:ea typeface="Times New Roman"/>
                        <a:cs typeface="Times New Roman"/>
                      </a:endParaRPr>
                    </a:p>
                  </a:txBody>
                  <a:tcPr marL="43658" marR="43658" marT="0" marB="0"/>
                </a:tc>
                <a:tc vMerge="1">
                  <a:txBody>
                    <a:bodyPr/>
                    <a:lstStyle/>
                    <a:p>
                      <a:endParaRPr lang="ru-RU"/>
                    </a:p>
                  </a:txBody>
                  <a:tcPr/>
                </a:tc>
              </a:tr>
              <a:tr h="750940">
                <a:tc>
                  <a:txBody>
                    <a:bodyPr/>
                    <a:lstStyle/>
                    <a:p>
                      <a:pPr algn="just">
                        <a:lnSpc>
                          <a:spcPct val="115000"/>
                        </a:lnSpc>
                        <a:spcAft>
                          <a:spcPts val="0"/>
                        </a:spcAft>
                      </a:pPr>
                      <a:r>
                        <a:rPr lang="kk-KZ" sz="1200" dirty="0">
                          <a:solidFill>
                            <a:schemeClr val="tx1"/>
                          </a:solidFill>
                          <a:effectLst/>
                        </a:rPr>
                        <a:t>6. Күмәнді талаптар бойынша резервті жасаудың негізділігі мен оларды пайдаланудың дұрыстығын тексеру</a:t>
                      </a:r>
                      <a:endParaRPr lang="ru-RU" sz="1200" dirty="0">
                        <a:solidFill>
                          <a:schemeClr val="tx1"/>
                        </a:solidFill>
                        <a:effectLst/>
                        <a:latin typeface="Times New Roman"/>
                        <a:ea typeface="Times New Roman"/>
                        <a:cs typeface="Times New Roman"/>
                      </a:endParaRPr>
                    </a:p>
                  </a:txBody>
                  <a:tcPr marL="43658" marR="43658" marT="0" marB="0"/>
                </a:tc>
                <a:tc vMerge="1">
                  <a:txBody>
                    <a:bodyPr/>
                    <a:lstStyle/>
                    <a:p>
                      <a:endParaRPr lang="ru-RU"/>
                    </a:p>
                  </a:txBody>
                  <a:tcPr/>
                </a:tc>
              </a:tr>
            </a:tbl>
          </a:graphicData>
        </a:graphic>
      </p:graphicFrame>
      <p:graphicFrame>
        <p:nvGraphicFramePr>
          <p:cNvPr id="6" name="Таблица 5"/>
          <p:cNvGraphicFramePr>
            <a:graphicFrameLocks noGrp="1"/>
          </p:cNvGraphicFramePr>
          <p:nvPr>
            <p:extLst>
              <p:ext uri="{D42A27DB-BD31-4B8C-83A1-F6EECF244321}">
                <p14:modId xmlns:p14="http://schemas.microsoft.com/office/powerpoint/2010/main" val="1386026395"/>
              </p:ext>
            </p:extLst>
          </p:nvPr>
        </p:nvGraphicFramePr>
        <p:xfrm>
          <a:off x="4572000" y="4437112"/>
          <a:ext cx="4320480" cy="1261872"/>
        </p:xfrm>
        <a:graphic>
          <a:graphicData uri="http://schemas.openxmlformats.org/drawingml/2006/table">
            <a:tbl>
              <a:tblPr firstRow="1" firstCol="1" lastRow="1" lastCol="1" bandRow="1" bandCol="1">
                <a:tableStyleId>{5940675A-B579-460E-94D1-54222C63F5DA}</a:tableStyleId>
              </a:tblPr>
              <a:tblGrid>
                <a:gridCol w="1912344"/>
                <a:gridCol w="2408136"/>
              </a:tblGrid>
              <a:tr h="138726">
                <a:tc>
                  <a:txBody>
                    <a:bodyPr/>
                    <a:lstStyle/>
                    <a:p>
                      <a:pPr algn="just">
                        <a:lnSpc>
                          <a:spcPct val="115000"/>
                        </a:lnSpc>
                        <a:spcAft>
                          <a:spcPts val="0"/>
                        </a:spcAft>
                      </a:pPr>
                      <a:r>
                        <a:rPr lang="kk-KZ" sz="1200" dirty="0">
                          <a:effectLst/>
                        </a:rPr>
                        <a:t>7. Дебиторлық берешекті уақтылы өтеудің заңдылығы мен шынайылығын талдау</a:t>
                      </a:r>
                      <a:endParaRPr lang="ru-RU" sz="1200" dirty="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kk-KZ" sz="1200" dirty="0">
                          <a:effectLst/>
                        </a:rPr>
                        <a:t>11 журнал-ордер, сатып алушылармен және тапсырыс берушілермен есеп айырысудың есебі жөніндегі тізімдеме 1210-1230 шоттары бойынша аналитикалық есеп мәліметтері</a:t>
                      </a:r>
                      <a:endParaRPr lang="ru-RU" sz="1200" dirty="0">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26080512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191220904"/>
              </p:ext>
            </p:extLst>
          </p:nvPr>
        </p:nvGraphicFramePr>
        <p:xfrm>
          <a:off x="539553" y="836712"/>
          <a:ext cx="4176464" cy="5257800"/>
        </p:xfrm>
        <a:graphic>
          <a:graphicData uri="http://schemas.openxmlformats.org/drawingml/2006/table">
            <a:tbl>
              <a:tblPr firstRow="1" firstCol="1" lastRow="1" lastCol="1" bandRow="1" bandCol="1">
                <a:tableStyleId>{5940675A-B579-460E-94D1-54222C63F5DA}</a:tableStyleId>
              </a:tblPr>
              <a:tblGrid>
                <a:gridCol w="1749599"/>
                <a:gridCol w="2426865"/>
              </a:tblGrid>
              <a:tr h="0">
                <a:tc>
                  <a:txBody>
                    <a:bodyPr/>
                    <a:lstStyle/>
                    <a:p>
                      <a:pPr algn="just">
                        <a:lnSpc>
                          <a:spcPct val="115000"/>
                        </a:lnSpc>
                        <a:spcAft>
                          <a:spcPts val="0"/>
                        </a:spcAft>
                      </a:pPr>
                      <a:r>
                        <a:rPr lang="kk-KZ" sz="1200" dirty="0">
                          <a:effectLst/>
                        </a:rPr>
                        <a:t>8. Сатып алушылармен, тапсырыс берушілермен, есеп айырысуды атқарудың, вексельмен төлегендегі операцияларды көрсетудің дұрыстығын тексеру</a:t>
                      </a:r>
                      <a:endParaRPr lang="ru-RU" sz="1200" dirty="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kk-KZ" sz="1200">
                          <a:effectLst/>
                        </a:rPr>
                        <a:t>Контрагенттермен шарттар, төлем тапсырмалары, банк көшірмелері, анықтамалық- нормативтік ақпарат</a:t>
                      </a:r>
                      <a:endParaRPr lang="ru-RU" sz="1200">
                        <a:effectLst/>
                        <a:latin typeface="Times New Roman"/>
                        <a:ea typeface="Times New Roman"/>
                        <a:cs typeface="Times New Roman"/>
                      </a:endParaRPr>
                    </a:p>
                  </a:txBody>
                  <a:tcPr marL="68580" marR="68580" marT="0" marB="0"/>
                </a:tc>
              </a:tr>
              <a:tr h="0">
                <a:tc>
                  <a:txBody>
                    <a:bodyPr/>
                    <a:lstStyle/>
                    <a:p>
                      <a:pPr algn="just">
                        <a:lnSpc>
                          <a:spcPct val="115000"/>
                        </a:lnSpc>
                        <a:spcAft>
                          <a:spcPts val="0"/>
                        </a:spcAft>
                      </a:pPr>
                      <a:r>
                        <a:rPr lang="kk-KZ" sz="1200">
                          <a:effectLst/>
                        </a:rPr>
                        <a:t>9. Дебиторларға тілек-талапты ресімдеу мен ұсынудың уақтылығы мен дұрыстығын тексеру</a:t>
                      </a:r>
                      <a:endParaRPr lang="ru-RU" sz="12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kk-KZ" sz="1200" dirty="0">
                          <a:effectLst/>
                        </a:rPr>
                        <a:t>Сатып алушылармен және тапсырыс берушілермен шарттар, дебиторларға және т.б. тілек-талаптар</a:t>
                      </a:r>
                      <a:endParaRPr lang="ru-RU" sz="1200" dirty="0">
                        <a:effectLst/>
                        <a:latin typeface="Times New Roman"/>
                        <a:ea typeface="Times New Roman"/>
                        <a:cs typeface="Times New Roman"/>
                      </a:endParaRPr>
                    </a:p>
                  </a:txBody>
                  <a:tcPr marL="68580" marR="68580" marT="0" marB="0"/>
                </a:tc>
              </a:tr>
              <a:tr h="0">
                <a:tc>
                  <a:txBody>
                    <a:bodyPr/>
                    <a:lstStyle/>
                    <a:p>
                      <a:pPr algn="just">
                        <a:lnSpc>
                          <a:spcPct val="115000"/>
                        </a:lnSpc>
                        <a:spcAft>
                          <a:spcPts val="0"/>
                        </a:spcAft>
                      </a:pPr>
                      <a:r>
                        <a:rPr lang="kk-KZ" sz="1200">
                          <a:effectLst/>
                        </a:rPr>
                        <a:t>10. Баланс көрсеткіштерінің дебиторлық берешек есебі шоттары бойынша Бас кітаптың мәліметтерімен сәйкестігін тексеру</a:t>
                      </a:r>
                      <a:endParaRPr lang="ru-RU" sz="12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kk-KZ" sz="1200">
                          <a:effectLst/>
                        </a:rPr>
                        <a:t>Баланс, 1200 Бас кітап шоттары бойынша </a:t>
                      </a:r>
                      <a:endParaRPr lang="ru-RU" sz="1200">
                        <a:effectLst/>
                        <a:latin typeface="Times New Roman"/>
                        <a:ea typeface="Times New Roman"/>
                        <a:cs typeface="Times New Roman"/>
                      </a:endParaRPr>
                    </a:p>
                  </a:txBody>
                  <a:tcPr marL="68580" marR="68580" marT="0" marB="0"/>
                </a:tc>
              </a:tr>
              <a:tr h="0">
                <a:tc>
                  <a:txBody>
                    <a:bodyPr/>
                    <a:lstStyle/>
                    <a:p>
                      <a:pPr algn="just">
                        <a:lnSpc>
                          <a:spcPct val="115000"/>
                        </a:lnSpc>
                        <a:spcAft>
                          <a:spcPts val="0"/>
                        </a:spcAft>
                      </a:pPr>
                      <a:r>
                        <a:rPr lang="kk-KZ" sz="1200">
                          <a:effectLst/>
                        </a:rPr>
                        <a:t>11. Дебиторлық берешектің синтетикалық есебін жүргізудің дұрыстығын тексеру</a:t>
                      </a:r>
                      <a:endParaRPr lang="ru-RU" sz="12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kk-KZ" sz="1200" dirty="0">
                          <a:effectLst/>
                        </a:rPr>
                        <a:t>Жоғарыда көрсетілген шоттар жөніндегі Бас кітап, 11,7,8 журнал-ордерлер, берілген аванс, контрагенттермен есеп айырысу есебі бойынша тізімдемелер</a:t>
                      </a:r>
                      <a:endParaRPr lang="ru-RU" sz="1200" dirty="0">
                        <a:effectLst/>
                        <a:latin typeface="Times New Roman"/>
                        <a:ea typeface="Times New Roman"/>
                        <a:cs typeface="Times New Roman"/>
                      </a:endParaRPr>
                    </a:p>
                  </a:txBody>
                  <a:tcPr marL="68580" marR="68580" marT="0" marB="0"/>
                </a:tc>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3110241352"/>
              </p:ext>
            </p:extLst>
          </p:nvPr>
        </p:nvGraphicFramePr>
        <p:xfrm>
          <a:off x="4860032" y="836712"/>
          <a:ext cx="3960440" cy="5821172"/>
        </p:xfrm>
        <a:graphic>
          <a:graphicData uri="http://schemas.openxmlformats.org/drawingml/2006/table">
            <a:tbl>
              <a:tblPr firstRow="1" firstCol="1" lastRow="1" lastCol="1" bandRow="1" bandCol="1">
                <a:tableStyleId>{5940675A-B579-460E-94D1-54222C63F5DA}</a:tableStyleId>
              </a:tblPr>
              <a:tblGrid>
                <a:gridCol w="1499195"/>
                <a:gridCol w="2461245"/>
              </a:tblGrid>
              <a:tr h="0">
                <a:tc>
                  <a:txBody>
                    <a:bodyPr/>
                    <a:lstStyle/>
                    <a:p>
                      <a:pPr algn="just">
                        <a:lnSpc>
                          <a:spcPct val="115000"/>
                        </a:lnSpc>
                        <a:spcAft>
                          <a:spcPts val="0"/>
                        </a:spcAft>
                      </a:pPr>
                      <a:r>
                        <a:rPr lang="kk-KZ" sz="1200" dirty="0">
                          <a:effectLst/>
                        </a:rPr>
                        <a:t/>
                      </a:r>
                      <a:br>
                        <a:rPr lang="kk-KZ" sz="1200" dirty="0">
                          <a:effectLst/>
                        </a:rPr>
                      </a:br>
                      <a:r>
                        <a:rPr lang="kk-KZ" sz="1200" dirty="0">
                          <a:effectLst/>
                        </a:rPr>
                        <a:t>12. Еншілес және басқадай тәуелді серіктестіктермен есептесу жөніндегі операцияларды шоттарда көрсетудің дұрыстығын тексеру</a:t>
                      </a:r>
                      <a:endParaRPr lang="ru-RU" sz="1200" dirty="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kk-KZ" sz="1200">
                          <a:effectLst/>
                        </a:rPr>
                        <a:t>8, 11 журнал-ордерлер, Бас кітаптың 1220-1270 шоттары бойынша аналитикалық есеп мәліметтері</a:t>
                      </a:r>
                      <a:endParaRPr lang="ru-RU" sz="1200">
                        <a:effectLst/>
                        <a:latin typeface="Times New Roman"/>
                        <a:ea typeface="Times New Roman"/>
                        <a:cs typeface="Times New Roman"/>
                      </a:endParaRPr>
                    </a:p>
                  </a:txBody>
                  <a:tcPr marL="68580" marR="68580" marT="0" marB="0"/>
                </a:tc>
              </a:tr>
              <a:tr h="0">
                <a:tc>
                  <a:txBody>
                    <a:bodyPr/>
                    <a:lstStyle/>
                    <a:p>
                      <a:pPr algn="just">
                        <a:lnSpc>
                          <a:spcPct val="115000"/>
                        </a:lnSpc>
                        <a:spcAft>
                          <a:spcPts val="0"/>
                        </a:spcAft>
                      </a:pPr>
                      <a:r>
                        <a:rPr lang="kk-KZ" sz="1200">
                          <a:effectLst/>
                        </a:rPr>
                        <a:t>13. Басқадай дебиторлық берешекті тексеру</a:t>
                      </a:r>
                      <a:endParaRPr lang="ru-RU" sz="1200">
                        <a:effectLst/>
                        <a:latin typeface="Times New Roman"/>
                        <a:ea typeface="Times New Roman"/>
                        <a:cs typeface="Times New Roman"/>
                      </a:endParaRPr>
                    </a:p>
                  </a:txBody>
                  <a:tcPr marL="68580" marR="68580" marT="0" marB="0"/>
                </a:tc>
                <a:tc rowSpan="2">
                  <a:txBody>
                    <a:bodyPr/>
                    <a:lstStyle/>
                    <a:p>
                      <a:pPr algn="just">
                        <a:lnSpc>
                          <a:spcPct val="115000"/>
                        </a:lnSpc>
                        <a:spcAft>
                          <a:spcPts val="0"/>
                        </a:spcAft>
                      </a:pPr>
                      <a:r>
                        <a:rPr lang="kk-KZ" sz="1200">
                          <a:effectLst/>
                        </a:rPr>
                        <a:t>8 журнал-ордер, Бас кітаптың 1280 шоттары бойынша мәліметтер, аванстық есептер, төлем-есеп айырысу тізімдемелері кем шығу, ұрлау туралы тілек-талап материалдары және т.б.</a:t>
                      </a:r>
                      <a:endParaRPr lang="ru-RU" sz="1200">
                        <a:effectLst/>
                        <a:latin typeface="Times New Roman"/>
                        <a:ea typeface="Times New Roman"/>
                        <a:cs typeface="Times New Roman"/>
                      </a:endParaRPr>
                    </a:p>
                  </a:txBody>
                  <a:tcPr marL="68580" marR="68580" marT="0" marB="0"/>
                </a:tc>
              </a:tr>
              <a:tr h="0">
                <a:tc>
                  <a:txBody>
                    <a:bodyPr/>
                    <a:lstStyle/>
                    <a:p>
                      <a:pPr algn="just">
                        <a:lnSpc>
                          <a:spcPct val="115000"/>
                        </a:lnSpc>
                        <a:spcAft>
                          <a:spcPts val="0"/>
                        </a:spcAft>
                      </a:pPr>
                      <a:r>
                        <a:rPr lang="kk-KZ" sz="1200" dirty="0">
                          <a:effectLst/>
                        </a:rPr>
                        <a:t>14. Ішкі шаруашылық бақылаудың тиімділігі мен дебиторлық берешектің айналымдылығын талдау</a:t>
                      </a:r>
                      <a:endParaRPr lang="ru-RU" sz="1200" dirty="0">
                        <a:effectLst/>
                        <a:latin typeface="Times New Roman"/>
                        <a:ea typeface="Times New Roman"/>
                        <a:cs typeface="Times New Roman"/>
                      </a:endParaRPr>
                    </a:p>
                  </a:txBody>
                  <a:tcPr marL="68580" marR="68580" marT="0" marB="0"/>
                </a:tc>
                <a:tc vMerge="1">
                  <a:txBody>
                    <a:bodyPr/>
                    <a:lstStyle/>
                    <a:p>
                      <a:endParaRPr lang="ru-RU"/>
                    </a:p>
                  </a:txBody>
                  <a:tcPr/>
                </a:tc>
              </a:tr>
              <a:tr h="0">
                <a:tc>
                  <a:txBody>
                    <a:bodyPr/>
                    <a:lstStyle/>
                    <a:p>
                      <a:pPr algn="just">
                        <a:lnSpc>
                          <a:spcPct val="115000"/>
                        </a:lnSpc>
                        <a:spcAft>
                          <a:spcPts val="0"/>
                        </a:spcAft>
                      </a:pPr>
                      <a:r>
                        <a:rPr lang="kk-KZ" sz="1200">
                          <a:effectLst/>
                        </a:rPr>
                        <a:t>15. Есептесулерді реттеу мен дебиторлық берешекті азайту жөніндегі ұсыныстар жасау, резервтердің, басқарудың жағдайын бағалау</a:t>
                      </a:r>
                      <a:endParaRPr lang="ru-RU" sz="12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kk-KZ" sz="1200" dirty="0">
                          <a:effectLst/>
                        </a:rPr>
                        <a:t>Талдамалы есептесулер және олардан шығатын тұжырымдармен аудитордың дебиторлық берешекті басқаруды жетілдіру жөніндегі ұсыныстар</a:t>
                      </a:r>
                      <a:endParaRPr lang="ru-RU" sz="1200" dirty="0">
                        <a:effectLst/>
                        <a:latin typeface="Times New Roman"/>
                        <a:ea typeface="Times New Roman"/>
                        <a:cs typeface="Times New Roman"/>
                      </a:endParaRPr>
                    </a:p>
                  </a:txBody>
                  <a:tcPr marL="68580" marR="68580" marT="0" marB="0"/>
                </a:tc>
              </a:tr>
            </a:tbl>
          </a:graphicData>
        </a:graphic>
      </p:graphicFrame>
      <p:sp>
        <p:nvSpPr>
          <p:cNvPr id="6" name="Прямоугольник 5"/>
          <p:cNvSpPr/>
          <p:nvPr/>
        </p:nvSpPr>
        <p:spPr>
          <a:xfrm>
            <a:off x="539552" y="188640"/>
            <a:ext cx="1908343" cy="369332"/>
          </a:xfrm>
          <a:prstGeom prst="rect">
            <a:avLst/>
          </a:prstGeom>
        </p:spPr>
        <p:txBody>
          <a:bodyPr wrap="none">
            <a:spAutoFit/>
          </a:bodyPr>
          <a:lstStyle/>
          <a:p>
            <a:r>
              <a:rPr lang="kk-KZ" dirty="0" smtClean="0"/>
              <a:t>кестенің </a:t>
            </a:r>
            <a:r>
              <a:rPr lang="kk-KZ" dirty="0"/>
              <a:t>жалғасы</a:t>
            </a:r>
            <a:endParaRPr lang="ru-RU" dirty="0"/>
          </a:p>
        </p:txBody>
      </p:sp>
      <p:sp>
        <p:nvSpPr>
          <p:cNvPr id="7" name="Стрелка вниз 6"/>
          <p:cNvSpPr/>
          <p:nvPr/>
        </p:nvSpPr>
        <p:spPr>
          <a:xfrm>
            <a:off x="2627784" y="373306"/>
            <a:ext cx="216024" cy="39139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4">
                  <a:lumMod val="75000"/>
                </a:schemeClr>
              </a:solidFill>
            </a:endParaRPr>
          </a:p>
        </p:txBody>
      </p:sp>
      <p:sp>
        <p:nvSpPr>
          <p:cNvPr id="8" name="Стрелка вниз 7"/>
          <p:cNvSpPr/>
          <p:nvPr/>
        </p:nvSpPr>
        <p:spPr>
          <a:xfrm>
            <a:off x="6732240" y="373306"/>
            <a:ext cx="216024" cy="39139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4">
                  <a:lumMod val="75000"/>
                </a:schemeClr>
              </a:solidFill>
            </a:endParaRPr>
          </a:p>
        </p:txBody>
      </p:sp>
    </p:spTree>
    <p:extLst>
      <p:ext uri="{BB962C8B-B14F-4D97-AF65-F5344CB8AC3E}">
        <p14:creationId xmlns:p14="http://schemas.microsoft.com/office/powerpoint/2010/main" val="326152779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лав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630</TotalTime>
  <Words>1367</Words>
  <Application>Microsoft Office PowerPoint</Application>
  <PresentationFormat>Экран (4:3)</PresentationFormat>
  <Paragraphs>228</Paragraphs>
  <Slides>13</Slides>
  <Notes>1</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13</vt:i4>
      </vt:variant>
    </vt:vector>
  </HeadingPairs>
  <TitlesOfParts>
    <vt:vector size="15" baseType="lpstr">
      <vt:lpstr>Главная</vt:lpstr>
      <vt:lpstr>Equation.3</vt:lpstr>
      <vt:lpstr>8  Дәріс тақырыбы: Дебиторлық берешек аудиті</vt:lpstr>
      <vt:lpstr>Дебиторлық берешектің жіктелуі және түрлері</vt:lpstr>
      <vt:lpstr>Дебиторлық берешек есебін реттейтін ҚЕХС-ы  </vt:lpstr>
      <vt:lpstr>Дебиторлық  берешектің жинақтау есебі</vt:lpstr>
      <vt:lpstr>Күмәнді қарыздар бойынша резерв құру есебі</vt:lpstr>
      <vt:lpstr>несиеге толық қолдануынан пайыз әдісі</vt:lpstr>
      <vt:lpstr>Төлеу мерзімі бойынша шоттарды есептеу әдісі </vt:lpstr>
      <vt:lpstr>Дебиторлық берешектің функционалдық аудитінің бағдарламасы </vt:lpstr>
      <vt:lpstr>Презентация PowerPoint</vt:lpstr>
      <vt:lpstr>Презентация PowerPoint</vt:lpstr>
      <vt:lpstr>Презентация PowerPoint</vt:lpstr>
      <vt:lpstr>Бақылау сұрақтары: </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Дебиторлық берешек есебінің жағдайы мен жетілдіру жолдары («Жасмин» ЖШС үлгісінде)</dc:title>
  <dc:creator>Гульжан</dc:creator>
  <cp:lastModifiedBy>ninja997@mail.ru</cp:lastModifiedBy>
  <cp:revision>70</cp:revision>
  <dcterms:created xsi:type="dcterms:W3CDTF">2015-05-14T12:12:38Z</dcterms:created>
  <dcterms:modified xsi:type="dcterms:W3CDTF">2020-03-15T20:23:52Z</dcterms:modified>
</cp:coreProperties>
</file>